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4" r:id="rId1"/>
  </p:sldMasterIdLst>
  <p:notesMasterIdLst>
    <p:notesMasterId r:id="rId23"/>
  </p:notesMasterIdLst>
  <p:sldIdLst>
    <p:sldId id="256" r:id="rId2"/>
    <p:sldId id="257" r:id="rId3"/>
    <p:sldId id="258" r:id="rId4"/>
    <p:sldId id="260" r:id="rId5"/>
    <p:sldId id="262" r:id="rId6"/>
    <p:sldId id="263" r:id="rId7"/>
    <p:sldId id="267" r:id="rId8"/>
    <p:sldId id="268" r:id="rId9"/>
    <p:sldId id="269" r:id="rId10"/>
    <p:sldId id="270" r:id="rId11"/>
    <p:sldId id="261" r:id="rId12"/>
    <p:sldId id="271" r:id="rId13"/>
    <p:sldId id="272" r:id="rId14"/>
    <p:sldId id="414" r:id="rId15"/>
    <p:sldId id="412" r:id="rId16"/>
    <p:sldId id="413" r:id="rId17"/>
    <p:sldId id="274" r:id="rId18"/>
    <p:sldId id="275" r:id="rId19"/>
    <p:sldId id="276" r:id="rId20"/>
    <p:sldId id="410" r:id="rId21"/>
    <p:sldId id="41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79"/>
    <p:restoredTop sz="96296"/>
  </p:normalViewPr>
  <p:slideViewPr>
    <p:cSldViewPr snapToGrid="0">
      <p:cViewPr>
        <p:scale>
          <a:sx n="90" d="100"/>
          <a:sy n="90" d="100"/>
        </p:scale>
        <p:origin x="232" y="992"/>
      </p:cViewPr>
      <p:guideLst/>
    </p:cSldViewPr>
  </p:slideViewPr>
  <p:outlineViewPr>
    <p:cViewPr>
      <p:scale>
        <a:sx n="33" d="100"/>
        <a:sy n="33" d="100"/>
      </p:scale>
      <p:origin x="0" y="-192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095892-0F4B-AB44-B31E-380123729401}" type="datetimeFigureOut">
              <a:rPr lang="en-US" smtClean="0"/>
              <a:t>5/9/24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8B3AD8-B87B-6745-8994-C953A1165D2D}" type="slidenum">
              <a:rPr lang="en-US" smtClean="0"/>
              <a:t>‹#›</a:t>
            </a:fld>
            <a:endParaRPr lang="en-US"/>
          </a:p>
        </p:txBody>
      </p:sp>
    </p:spTree>
    <p:extLst>
      <p:ext uri="{BB962C8B-B14F-4D97-AF65-F5344CB8AC3E}">
        <p14:creationId xmlns:p14="http://schemas.microsoft.com/office/powerpoint/2010/main" val="4306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8B3AD8-B87B-6745-8994-C953A1165D2D}" type="slidenum">
              <a:rPr lang="en-US" smtClean="0"/>
              <a:t>1</a:t>
            </a:fld>
            <a:endParaRPr lang="en-US"/>
          </a:p>
        </p:txBody>
      </p:sp>
    </p:spTree>
    <p:extLst>
      <p:ext uri="{BB962C8B-B14F-4D97-AF65-F5344CB8AC3E}">
        <p14:creationId xmlns:p14="http://schemas.microsoft.com/office/powerpoint/2010/main" val="3539688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5/7/24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7255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36157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995054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8558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78283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88843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206558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46293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02833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97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5/7/24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15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5/7/24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719952943"/>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23" r:id="rId6"/>
    <p:sldLayoutId id="2147483718" r:id="rId7"/>
    <p:sldLayoutId id="2147483719" r:id="rId8"/>
    <p:sldLayoutId id="2147483720" r:id="rId9"/>
    <p:sldLayoutId id="2147483722" r:id="rId10"/>
    <p:sldLayoutId id="2147483721"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CFA5B9DB-0BF9-4260-A97B-936524F966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Gradient pastel colors on a top view">
            <a:extLst>
              <a:ext uri="{FF2B5EF4-FFF2-40B4-BE49-F238E27FC236}">
                <a16:creationId xmlns:a16="http://schemas.microsoft.com/office/drawing/2014/main" id="{CF442D36-C41B-659C-F06A-57247BB3FA3A}"/>
              </a:ext>
            </a:extLst>
          </p:cNvPr>
          <p:cNvPicPr>
            <a:picLocks noChangeAspect="1"/>
          </p:cNvPicPr>
          <p:nvPr/>
        </p:nvPicPr>
        <p:blipFill rotWithShape="1">
          <a:blip r:embed="rId3">
            <a:alphaModFix amt="50000"/>
          </a:blip>
          <a:srcRect t="10944" b="4786"/>
          <a:stretch/>
        </p:blipFill>
        <p:spPr>
          <a:xfrm>
            <a:off x="20" y="10"/>
            <a:ext cx="12191979" cy="6857990"/>
          </a:xfrm>
          <a:prstGeom prst="rect">
            <a:avLst/>
          </a:prstGeom>
        </p:spPr>
      </p:pic>
      <p:sp>
        <p:nvSpPr>
          <p:cNvPr id="38" name="Freeform: Shape 37">
            <a:extLst>
              <a:ext uri="{FF2B5EF4-FFF2-40B4-BE49-F238E27FC236}">
                <a16:creationId xmlns:a16="http://schemas.microsoft.com/office/drawing/2014/main" id="{59824785-89B4-4433-955A-F2C847B15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859" y="614291"/>
            <a:ext cx="10577516" cy="5566372"/>
          </a:xfrm>
          <a:custGeom>
            <a:avLst/>
            <a:gdLst>
              <a:gd name="connsiteX0" fmla="*/ 2871593 w 10577516"/>
              <a:gd name="connsiteY0" fmla="*/ 5218333 h 5566372"/>
              <a:gd name="connsiteX1" fmla="*/ 3890441 w 10577516"/>
              <a:gd name="connsiteY1" fmla="*/ 5441298 h 5566372"/>
              <a:gd name="connsiteX2" fmla="*/ 4931282 w 10577516"/>
              <a:gd name="connsiteY2" fmla="*/ 5506891 h 5566372"/>
              <a:gd name="connsiteX3" fmla="*/ 2871593 w 10577516"/>
              <a:gd name="connsiteY3" fmla="*/ 5218333 h 5566372"/>
              <a:gd name="connsiteX4" fmla="*/ 4720395 w 10577516"/>
              <a:gd name="connsiteY4" fmla="*/ 128662 h 5566372"/>
              <a:gd name="connsiteX5" fmla="*/ 3554723 w 10577516"/>
              <a:gd name="connsiteY5" fmla="*/ 250059 h 5566372"/>
              <a:gd name="connsiteX6" fmla="*/ 2497230 w 10577516"/>
              <a:gd name="connsiteY6" fmla="*/ 530354 h 5566372"/>
              <a:gd name="connsiteX7" fmla="*/ 2960194 w 10577516"/>
              <a:gd name="connsiteY7" fmla="*/ 403237 h 5566372"/>
              <a:gd name="connsiteX8" fmla="*/ 3980314 w 10577516"/>
              <a:gd name="connsiteY8" fmla="*/ 212560 h 5566372"/>
              <a:gd name="connsiteX9" fmla="*/ 4677428 w 10577516"/>
              <a:gd name="connsiteY9" fmla="*/ 139593 h 5566372"/>
              <a:gd name="connsiteX10" fmla="*/ 4760675 w 10577516"/>
              <a:gd name="connsiteY10" fmla="*/ 134906 h 5566372"/>
              <a:gd name="connsiteX11" fmla="*/ 4792997 w 10577516"/>
              <a:gd name="connsiteY11" fmla="*/ 130123 h 5566372"/>
              <a:gd name="connsiteX12" fmla="*/ 4798006 w 10577516"/>
              <a:gd name="connsiteY12" fmla="*/ 130828 h 5566372"/>
              <a:gd name="connsiteX13" fmla="*/ 4798006 w 10577516"/>
              <a:gd name="connsiteY13" fmla="*/ 129381 h 5566372"/>
              <a:gd name="connsiteX14" fmla="*/ 4792997 w 10577516"/>
              <a:gd name="connsiteY14" fmla="*/ 130123 h 5566372"/>
              <a:gd name="connsiteX15" fmla="*/ 4788863 w 10577516"/>
              <a:gd name="connsiteY15" fmla="*/ 129541 h 5566372"/>
              <a:gd name="connsiteX16" fmla="*/ 4720395 w 10577516"/>
              <a:gd name="connsiteY16" fmla="*/ 128662 h 5566372"/>
              <a:gd name="connsiteX17" fmla="*/ 6438297 w 10577516"/>
              <a:gd name="connsiteY17" fmla="*/ 19 h 5566372"/>
              <a:gd name="connsiteX18" fmla="*/ 7523724 w 10577516"/>
              <a:gd name="connsiteY18" fmla="*/ 104129 h 5566372"/>
              <a:gd name="connsiteX19" fmla="*/ 8525668 w 10577516"/>
              <a:gd name="connsiteY19" fmla="*/ 421922 h 5566372"/>
              <a:gd name="connsiteX20" fmla="*/ 9518204 w 10577516"/>
              <a:gd name="connsiteY20" fmla="*/ 1055605 h 5566372"/>
              <a:gd name="connsiteX21" fmla="*/ 10008242 w 10577516"/>
              <a:gd name="connsiteY21" fmla="*/ 1589500 h 5566372"/>
              <a:gd name="connsiteX22" fmla="*/ 10325274 w 10577516"/>
              <a:gd name="connsiteY22" fmla="*/ 2051574 h 5566372"/>
              <a:gd name="connsiteX23" fmla="*/ 10565908 w 10577516"/>
              <a:gd name="connsiteY23" fmla="*/ 2649028 h 5566372"/>
              <a:gd name="connsiteX24" fmla="*/ 10542137 w 10577516"/>
              <a:gd name="connsiteY24" fmla="*/ 2966823 h 5566372"/>
              <a:gd name="connsiteX25" fmla="*/ 10513789 w 10577516"/>
              <a:gd name="connsiteY25" fmla="*/ 3066355 h 5566372"/>
              <a:gd name="connsiteX26" fmla="*/ 10417308 w 10577516"/>
              <a:gd name="connsiteY26" fmla="*/ 3369150 h 5566372"/>
              <a:gd name="connsiteX27" fmla="*/ 9794430 w 10577516"/>
              <a:gd name="connsiteY27" fmla="*/ 4220840 h 5566372"/>
              <a:gd name="connsiteX28" fmla="*/ 8719522 w 10577516"/>
              <a:gd name="connsiteY28" fmla="*/ 4888463 h 5566372"/>
              <a:gd name="connsiteX29" fmla="*/ 7693808 w 10577516"/>
              <a:gd name="connsiteY29" fmla="*/ 5234223 h 5566372"/>
              <a:gd name="connsiteX30" fmla="*/ 7092669 w 10577516"/>
              <a:gd name="connsiteY30" fmla="*/ 5363248 h 5566372"/>
              <a:gd name="connsiteX31" fmla="*/ 6240978 w 10577516"/>
              <a:gd name="connsiteY31" fmla="*/ 5507272 h 5566372"/>
              <a:gd name="connsiteX32" fmla="*/ 5462508 w 10577516"/>
              <a:gd name="connsiteY32" fmla="*/ 5559010 h 5566372"/>
              <a:gd name="connsiteX33" fmla="*/ 4386329 w 10577516"/>
              <a:gd name="connsiteY33" fmla="*/ 5548839 h 5566372"/>
              <a:gd name="connsiteX34" fmla="*/ 3501461 w 10577516"/>
              <a:gd name="connsiteY34" fmla="*/ 5432782 h 5566372"/>
              <a:gd name="connsiteX35" fmla="*/ 2624348 w 10577516"/>
              <a:gd name="connsiteY35" fmla="*/ 5200409 h 5566372"/>
              <a:gd name="connsiteX36" fmla="*/ 2221385 w 10577516"/>
              <a:gd name="connsiteY36" fmla="*/ 5053589 h 5566372"/>
              <a:gd name="connsiteX37" fmla="*/ 1173934 w 10577516"/>
              <a:gd name="connsiteY37" fmla="*/ 4636388 h 5566372"/>
              <a:gd name="connsiteX38" fmla="*/ 438176 w 10577516"/>
              <a:gd name="connsiteY38" fmla="*/ 4080883 h 5566372"/>
              <a:gd name="connsiteX39" fmla="*/ 18687 w 10577516"/>
              <a:gd name="connsiteY39" fmla="*/ 2942161 h 5566372"/>
              <a:gd name="connsiteX40" fmla="*/ 0 w 10577516"/>
              <a:gd name="connsiteY40" fmla="*/ 2832713 h 5566372"/>
              <a:gd name="connsiteX41" fmla="*/ 0 w 10577516"/>
              <a:gd name="connsiteY41" fmla="*/ 2747290 h 5566372"/>
              <a:gd name="connsiteX42" fmla="*/ 14746 w 10577516"/>
              <a:gd name="connsiteY42" fmla="*/ 2661993 h 5566372"/>
              <a:gd name="connsiteX43" fmla="*/ 292753 w 10577516"/>
              <a:gd name="connsiteY43" fmla="*/ 1968947 h 5566372"/>
              <a:gd name="connsiteX44" fmla="*/ 923893 w 10577516"/>
              <a:gd name="connsiteY44" fmla="*/ 1299417 h 5566372"/>
              <a:gd name="connsiteX45" fmla="*/ 2035538 w 10577516"/>
              <a:gd name="connsiteY45" fmla="*/ 648828 h 5566372"/>
              <a:gd name="connsiteX46" fmla="*/ 3545571 w 10577516"/>
              <a:gd name="connsiteY46" fmla="*/ 196289 h 5566372"/>
              <a:gd name="connsiteX47" fmla="*/ 5211705 w 10577516"/>
              <a:gd name="connsiteY47" fmla="*/ 78323 h 5566372"/>
              <a:gd name="connsiteX48" fmla="*/ 5467720 w 10577516"/>
              <a:gd name="connsiteY48" fmla="*/ 77052 h 5566372"/>
              <a:gd name="connsiteX49" fmla="*/ 6073564 w 10577516"/>
              <a:gd name="connsiteY49" fmla="*/ 11840 h 5566372"/>
              <a:gd name="connsiteX50" fmla="*/ 6438297 w 10577516"/>
              <a:gd name="connsiteY50" fmla="*/ 19 h 556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77516" h="5566372">
                <a:moveTo>
                  <a:pt x="2871593" y="5218333"/>
                </a:moveTo>
                <a:cubicBezTo>
                  <a:pt x="2990956" y="5269180"/>
                  <a:pt x="3517223" y="5383586"/>
                  <a:pt x="3890441" y="5441298"/>
                </a:cubicBezTo>
                <a:cubicBezTo>
                  <a:pt x="4162855" y="5483248"/>
                  <a:pt x="4828063" y="5526341"/>
                  <a:pt x="4931282" y="5506891"/>
                </a:cubicBezTo>
                <a:cubicBezTo>
                  <a:pt x="4236330" y="5449560"/>
                  <a:pt x="3552816" y="5364900"/>
                  <a:pt x="2871593" y="5218333"/>
                </a:cubicBezTo>
                <a:close/>
                <a:moveTo>
                  <a:pt x="4720395" y="128662"/>
                </a:moveTo>
                <a:cubicBezTo>
                  <a:pt x="4329266" y="138551"/>
                  <a:pt x="3939509" y="179153"/>
                  <a:pt x="3554723" y="250059"/>
                </a:cubicBezTo>
                <a:cubicBezTo>
                  <a:pt x="3195336" y="315207"/>
                  <a:pt x="2841707" y="408943"/>
                  <a:pt x="2497230" y="530354"/>
                </a:cubicBezTo>
                <a:cubicBezTo>
                  <a:pt x="2650917" y="485354"/>
                  <a:pt x="2804728" y="441372"/>
                  <a:pt x="2960194" y="403237"/>
                </a:cubicBezTo>
                <a:cubicBezTo>
                  <a:pt x="3296586" y="321538"/>
                  <a:pt x="3637121" y="257890"/>
                  <a:pt x="3980314" y="212560"/>
                </a:cubicBezTo>
                <a:cubicBezTo>
                  <a:pt x="4212050" y="181797"/>
                  <a:pt x="4444422" y="158280"/>
                  <a:pt x="4677428" y="139593"/>
                </a:cubicBezTo>
                <a:cubicBezTo>
                  <a:pt x="4704949" y="137369"/>
                  <a:pt x="4732915" y="137369"/>
                  <a:pt x="4760675" y="134906"/>
                </a:cubicBezTo>
                <a:lnTo>
                  <a:pt x="4792997" y="130123"/>
                </a:lnTo>
                <a:lnTo>
                  <a:pt x="4798006" y="130828"/>
                </a:lnTo>
                <a:lnTo>
                  <a:pt x="4798006" y="129381"/>
                </a:lnTo>
                <a:lnTo>
                  <a:pt x="4792997" y="130123"/>
                </a:lnTo>
                <a:lnTo>
                  <a:pt x="4788863" y="129541"/>
                </a:lnTo>
                <a:cubicBezTo>
                  <a:pt x="4766106" y="127801"/>
                  <a:pt x="4743237" y="127505"/>
                  <a:pt x="4720395" y="128662"/>
                </a:cubicBezTo>
                <a:close/>
                <a:moveTo>
                  <a:pt x="6438297" y="19"/>
                </a:moveTo>
                <a:cubicBezTo>
                  <a:pt x="6802322" y="-887"/>
                  <a:pt x="7164203" y="31671"/>
                  <a:pt x="7523724" y="104129"/>
                </a:cubicBezTo>
                <a:cubicBezTo>
                  <a:pt x="7868594" y="172060"/>
                  <a:pt x="8204694" y="278661"/>
                  <a:pt x="8525668" y="421922"/>
                </a:cubicBezTo>
                <a:cubicBezTo>
                  <a:pt x="8886414" y="582180"/>
                  <a:pt x="9221001" y="795802"/>
                  <a:pt x="9518204" y="1055605"/>
                </a:cubicBezTo>
                <a:cubicBezTo>
                  <a:pt x="9701176" y="1214502"/>
                  <a:pt x="9865578" y="1393612"/>
                  <a:pt x="10008242" y="1589500"/>
                </a:cubicBezTo>
                <a:cubicBezTo>
                  <a:pt x="10117308" y="1741190"/>
                  <a:pt x="10222982" y="1895218"/>
                  <a:pt x="10325274" y="2051574"/>
                </a:cubicBezTo>
                <a:cubicBezTo>
                  <a:pt x="10446215" y="2231789"/>
                  <a:pt x="10528180" y="2435291"/>
                  <a:pt x="10565908" y="2649028"/>
                </a:cubicBezTo>
                <a:cubicBezTo>
                  <a:pt x="10584595" y="2757459"/>
                  <a:pt x="10583451" y="2862839"/>
                  <a:pt x="10542137" y="2966823"/>
                </a:cubicBezTo>
                <a:cubicBezTo>
                  <a:pt x="10530023" y="2999186"/>
                  <a:pt x="10520540" y="3032466"/>
                  <a:pt x="10513789" y="3066355"/>
                </a:cubicBezTo>
                <a:cubicBezTo>
                  <a:pt x="10490298" y="3169843"/>
                  <a:pt x="10458023" y="3271142"/>
                  <a:pt x="10417308" y="3369150"/>
                </a:cubicBezTo>
                <a:cubicBezTo>
                  <a:pt x="10279257" y="3703851"/>
                  <a:pt x="10062140" y="3980714"/>
                  <a:pt x="9794430" y="4220840"/>
                </a:cubicBezTo>
                <a:cubicBezTo>
                  <a:pt x="9475364" y="4506346"/>
                  <a:pt x="9109391" y="4716599"/>
                  <a:pt x="8719522" y="4888463"/>
                </a:cubicBezTo>
                <a:cubicBezTo>
                  <a:pt x="8388126" y="5034394"/>
                  <a:pt x="8044526" y="5145368"/>
                  <a:pt x="7693808" y="5234223"/>
                </a:cubicBezTo>
                <a:cubicBezTo>
                  <a:pt x="7495123" y="5285070"/>
                  <a:pt x="7294022" y="5324223"/>
                  <a:pt x="7092669" y="5363248"/>
                </a:cubicBezTo>
                <a:cubicBezTo>
                  <a:pt x="6809577" y="5418035"/>
                  <a:pt x="6527120" y="5474730"/>
                  <a:pt x="6240978" y="5507272"/>
                </a:cubicBezTo>
                <a:cubicBezTo>
                  <a:pt x="5982166" y="5536509"/>
                  <a:pt x="5722845" y="5554814"/>
                  <a:pt x="5462508" y="5559010"/>
                </a:cubicBezTo>
                <a:cubicBezTo>
                  <a:pt x="5103782" y="5564730"/>
                  <a:pt x="4744928" y="5576298"/>
                  <a:pt x="4386329" y="5548839"/>
                </a:cubicBezTo>
                <a:cubicBezTo>
                  <a:pt x="4089394" y="5527103"/>
                  <a:pt x="3793960" y="5488344"/>
                  <a:pt x="3501461" y="5432782"/>
                </a:cubicBezTo>
                <a:cubicBezTo>
                  <a:pt x="3204247" y="5374930"/>
                  <a:pt x="2911229" y="5297299"/>
                  <a:pt x="2624348" y="5200409"/>
                </a:cubicBezTo>
                <a:cubicBezTo>
                  <a:pt x="2488841" y="5154775"/>
                  <a:pt x="2358417" y="5094775"/>
                  <a:pt x="2221385" y="5053589"/>
                </a:cubicBezTo>
                <a:cubicBezTo>
                  <a:pt x="1859988" y="4945157"/>
                  <a:pt x="1506856" y="4815878"/>
                  <a:pt x="1173934" y="4636388"/>
                </a:cubicBezTo>
                <a:cubicBezTo>
                  <a:pt x="900250" y="4488931"/>
                  <a:pt x="647539" y="4313508"/>
                  <a:pt x="438176" y="4080883"/>
                </a:cubicBezTo>
                <a:cubicBezTo>
                  <a:pt x="146695" y="3757114"/>
                  <a:pt x="3178" y="3378811"/>
                  <a:pt x="18687" y="2942161"/>
                </a:cubicBezTo>
                <a:cubicBezTo>
                  <a:pt x="19582" y="2904814"/>
                  <a:pt x="13236" y="2867645"/>
                  <a:pt x="0" y="2832713"/>
                </a:cubicBezTo>
                <a:lnTo>
                  <a:pt x="0" y="2747290"/>
                </a:lnTo>
                <a:cubicBezTo>
                  <a:pt x="13474" y="2720341"/>
                  <a:pt x="10296" y="2690468"/>
                  <a:pt x="14746" y="2661993"/>
                </a:cubicBezTo>
                <a:cubicBezTo>
                  <a:pt x="54533" y="2409665"/>
                  <a:pt x="152923" y="2181106"/>
                  <a:pt x="292753" y="1968947"/>
                </a:cubicBezTo>
                <a:cubicBezTo>
                  <a:pt x="464108" y="1708991"/>
                  <a:pt x="680970" y="1491747"/>
                  <a:pt x="923893" y="1299417"/>
                </a:cubicBezTo>
                <a:cubicBezTo>
                  <a:pt x="1263678" y="1030182"/>
                  <a:pt x="1638930" y="820945"/>
                  <a:pt x="2035538" y="648828"/>
                </a:cubicBezTo>
                <a:cubicBezTo>
                  <a:pt x="2521001" y="438575"/>
                  <a:pt x="3025660" y="291755"/>
                  <a:pt x="3545571" y="196289"/>
                </a:cubicBezTo>
                <a:cubicBezTo>
                  <a:pt x="4094899" y="95674"/>
                  <a:pt x="4653670" y="56116"/>
                  <a:pt x="5211705" y="78323"/>
                </a:cubicBezTo>
                <a:cubicBezTo>
                  <a:pt x="5297128" y="81756"/>
                  <a:pt x="5383313" y="88620"/>
                  <a:pt x="5467720" y="77052"/>
                </a:cubicBezTo>
                <a:cubicBezTo>
                  <a:pt x="5669076" y="49467"/>
                  <a:pt x="5870557" y="24299"/>
                  <a:pt x="6073564" y="11840"/>
                </a:cubicBezTo>
                <a:cubicBezTo>
                  <a:pt x="6195374" y="4340"/>
                  <a:pt x="6316955" y="320"/>
                  <a:pt x="6438297" y="19"/>
                </a:cubicBezTo>
                <a:close/>
              </a:path>
            </a:pathLst>
          </a:custGeom>
          <a:solidFill>
            <a:srgbClr val="C39983"/>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32A7B6D8-F46B-B2CC-C741-7ADE6CD882C6}"/>
              </a:ext>
            </a:extLst>
          </p:cNvPr>
          <p:cNvSpPr>
            <a:spLocks noGrp="1"/>
          </p:cNvSpPr>
          <p:nvPr>
            <p:ph type="ctrTitle"/>
          </p:nvPr>
        </p:nvSpPr>
        <p:spPr>
          <a:xfrm>
            <a:off x="2066925" y="1731762"/>
            <a:ext cx="8058150" cy="2453841"/>
          </a:xfrm>
        </p:spPr>
        <p:txBody>
          <a:bodyPr>
            <a:normAutofit/>
          </a:bodyPr>
          <a:lstStyle/>
          <a:p>
            <a:pPr algn="ctr">
              <a:lnSpc>
                <a:spcPct val="90000"/>
              </a:lnSpc>
            </a:pPr>
            <a:r>
              <a:rPr lang="en-US" sz="6200" dirty="0"/>
              <a:t>DISEASE DATABASE MANAGEMENT</a:t>
            </a:r>
          </a:p>
        </p:txBody>
      </p:sp>
      <p:sp>
        <p:nvSpPr>
          <p:cNvPr id="3" name="Subtitle 2">
            <a:extLst>
              <a:ext uri="{FF2B5EF4-FFF2-40B4-BE49-F238E27FC236}">
                <a16:creationId xmlns:a16="http://schemas.microsoft.com/office/drawing/2014/main" id="{26154F2D-A888-FACA-A76B-BFE56451F887}"/>
              </a:ext>
            </a:extLst>
          </p:cNvPr>
          <p:cNvSpPr>
            <a:spLocks noGrp="1"/>
          </p:cNvSpPr>
          <p:nvPr>
            <p:ph type="subTitle" idx="1"/>
          </p:nvPr>
        </p:nvSpPr>
        <p:spPr>
          <a:xfrm>
            <a:off x="3228975" y="4599432"/>
            <a:ext cx="5734051" cy="934593"/>
          </a:xfrm>
        </p:spPr>
        <p:txBody>
          <a:bodyPr>
            <a:noAutofit/>
          </a:bodyPr>
          <a:lstStyle/>
          <a:p>
            <a:pPr algn="ctr">
              <a:lnSpc>
                <a:spcPct val="100000"/>
              </a:lnSpc>
            </a:pPr>
            <a:r>
              <a:rPr lang="en-US" sz="1600" dirty="0">
                <a:latin typeface="Times New Roman" panose="02020603050405020304" pitchFamily="18" charset="0"/>
                <a:cs typeface="Times New Roman" panose="02020603050405020304" pitchFamily="18" charset="0"/>
              </a:rPr>
              <a:t>By</a:t>
            </a:r>
          </a:p>
          <a:p>
            <a:pPr algn="ctr">
              <a:lnSpc>
                <a:spcPct val="100000"/>
              </a:lnSpc>
            </a:pPr>
            <a:r>
              <a:rPr lang="en-US" sz="1600" dirty="0">
                <a:latin typeface="Times New Roman" panose="02020603050405020304" pitchFamily="18" charset="0"/>
                <a:cs typeface="Times New Roman" panose="02020603050405020304" pitchFamily="18" charset="0"/>
              </a:rPr>
              <a:t>Mamatha Singh</a:t>
            </a:r>
          </a:p>
          <a:p>
            <a:pPr algn="ctr">
              <a:lnSpc>
                <a:spcPct val="100000"/>
              </a:lnSpc>
            </a:pPr>
            <a:r>
              <a:rPr lang="en-US" sz="1600" dirty="0" err="1">
                <a:latin typeface="Times New Roman" panose="02020603050405020304" pitchFamily="18" charset="0"/>
                <a:cs typeface="Times New Roman" panose="02020603050405020304" pitchFamily="18" charset="0"/>
              </a:rPr>
              <a:t>Manvitha</a:t>
            </a:r>
            <a:r>
              <a:rPr lang="en-US" sz="1600" dirty="0">
                <a:latin typeface="Times New Roman" panose="02020603050405020304" pitchFamily="18" charset="0"/>
                <a:cs typeface="Times New Roman" panose="02020603050405020304" pitchFamily="18" charset="0"/>
              </a:rPr>
              <a:t> Karanam</a:t>
            </a:r>
          </a:p>
          <a:p>
            <a:pPr algn="ctr">
              <a:lnSpc>
                <a:spcPct val="100000"/>
              </a:lnSpc>
            </a:pPr>
            <a:r>
              <a:rPr lang="en-US" sz="1600" dirty="0" err="1">
                <a:latin typeface="Times New Roman" panose="02020603050405020304" pitchFamily="18" charset="0"/>
                <a:cs typeface="Times New Roman" panose="02020603050405020304" pitchFamily="18" charset="0"/>
              </a:rPr>
              <a:t>Meher</a:t>
            </a:r>
            <a:r>
              <a:rPr lang="en-US" sz="1600" dirty="0">
                <a:latin typeface="Times New Roman" panose="02020603050405020304" pitchFamily="18" charset="0"/>
                <a:cs typeface="Times New Roman" panose="02020603050405020304" pitchFamily="18" charset="0"/>
              </a:rPr>
              <a:t> Venkat Karri</a:t>
            </a:r>
          </a:p>
          <a:p>
            <a:pPr algn="ctr">
              <a:lnSpc>
                <a:spcPct val="100000"/>
              </a:lnSpc>
            </a:pPr>
            <a:endParaRPr lang="en-US" sz="1600" dirty="0">
              <a:latin typeface="Times New Roman" panose="02020603050405020304" pitchFamily="18" charset="0"/>
              <a:cs typeface="Times New Roman" panose="02020603050405020304" pitchFamily="18" charset="0"/>
            </a:endParaRPr>
          </a:p>
        </p:txBody>
      </p:sp>
      <p:sp>
        <p:nvSpPr>
          <p:cNvPr id="40" name="Rectangle 6">
            <a:extLst>
              <a:ext uri="{FF2B5EF4-FFF2-40B4-BE49-F238E27FC236}">
                <a16:creationId xmlns:a16="http://schemas.microsoft.com/office/drawing/2014/main" id="{CB2E64D6-3AEB-4AFF-9475-E210F85E0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45981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5603978-1278-65C2-5329-A3963A8BD895}"/>
              </a:ext>
            </a:extLst>
          </p:cNvPr>
          <p:cNvSpPr txBox="1"/>
          <p:nvPr/>
        </p:nvSpPr>
        <p:spPr>
          <a:xfrm>
            <a:off x="526256" y="359728"/>
            <a:ext cx="5460206" cy="1446550"/>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3. Identifying the most effective treatments: This query returns the medicine with the highest effectiveness percent for each disease</a:t>
            </a:r>
            <a:r>
              <a:rPr lang="en-US" b="1" dirty="0"/>
              <a:t>.</a:t>
            </a:r>
          </a:p>
        </p:txBody>
      </p:sp>
      <p:sp>
        <p:nvSpPr>
          <p:cNvPr id="5" name="TextBox 4">
            <a:extLst>
              <a:ext uri="{FF2B5EF4-FFF2-40B4-BE49-F238E27FC236}">
                <a16:creationId xmlns:a16="http://schemas.microsoft.com/office/drawing/2014/main" id="{FA65828D-3F25-5824-A241-7AE3B695C865}"/>
              </a:ext>
            </a:extLst>
          </p:cNvPr>
          <p:cNvSpPr txBox="1"/>
          <p:nvPr/>
        </p:nvSpPr>
        <p:spPr>
          <a:xfrm>
            <a:off x="6197564" y="476935"/>
            <a:ext cx="5674517" cy="1107996"/>
          </a:xfrm>
          <a:prstGeom prst="rect">
            <a:avLst/>
          </a:prstGeom>
          <a:noFill/>
        </p:spPr>
        <p:txBody>
          <a:bodyPr wrap="square">
            <a:spAutoFit/>
          </a:bodyPr>
          <a:lstStyle/>
          <a:p>
            <a:r>
              <a:rPr lang="en-US" sz="2200" b="1" dirty="0">
                <a:latin typeface="Times New Roman" panose="02020603050405020304" pitchFamily="18" charset="0"/>
                <a:cs typeface="Times New Roman" panose="02020603050405020304" pitchFamily="18" charset="0"/>
              </a:rPr>
              <a:t>4. Analyzing the distribution of diseases by location: This query returns the number of cases for each location.</a:t>
            </a:r>
          </a:p>
        </p:txBody>
      </p:sp>
      <p:pic>
        <p:nvPicPr>
          <p:cNvPr id="6" name="Picture 5" descr="A screenshot of a computer&#10;&#10;Description automatically generated">
            <a:extLst>
              <a:ext uri="{FF2B5EF4-FFF2-40B4-BE49-F238E27FC236}">
                <a16:creationId xmlns:a16="http://schemas.microsoft.com/office/drawing/2014/main" id="{DEDC4C09-1CB8-0E29-E9F2-BF8725C51F98}"/>
              </a:ext>
            </a:extLst>
          </p:cNvPr>
          <p:cNvPicPr>
            <a:picLocks noChangeAspect="1"/>
          </p:cNvPicPr>
          <p:nvPr/>
        </p:nvPicPr>
        <p:blipFill>
          <a:blip r:embed="rId2"/>
          <a:stretch>
            <a:fillRect/>
          </a:stretch>
        </p:blipFill>
        <p:spPr>
          <a:xfrm>
            <a:off x="468481" y="1806278"/>
            <a:ext cx="5517981" cy="47958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2ADEB2D-3274-2AA1-1492-68D63D903130}"/>
              </a:ext>
            </a:extLst>
          </p:cNvPr>
          <p:cNvPicPr>
            <a:picLocks noChangeAspect="1"/>
          </p:cNvPicPr>
          <p:nvPr/>
        </p:nvPicPr>
        <p:blipFill>
          <a:blip r:embed="rId3"/>
          <a:stretch>
            <a:fillRect/>
          </a:stretch>
        </p:blipFill>
        <p:spPr>
          <a:xfrm>
            <a:off x="6205539" y="1806278"/>
            <a:ext cx="5682492" cy="4795838"/>
          </a:xfrm>
          <a:prstGeom prst="rect">
            <a:avLst/>
          </a:prstGeom>
        </p:spPr>
      </p:pic>
    </p:spTree>
    <p:extLst>
      <p:ext uri="{BB962C8B-B14F-4D97-AF65-F5344CB8AC3E}">
        <p14:creationId xmlns:p14="http://schemas.microsoft.com/office/powerpoint/2010/main" val="1880238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3B36B-0090-27B0-DCB3-35EDAE91BB35}"/>
              </a:ext>
            </a:extLst>
          </p:cNvPr>
          <p:cNvSpPr>
            <a:spLocks noGrp="1"/>
          </p:cNvSpPr>
          <p:nvPr>
            <p:ph type="title"/>
          </p:nvPr>
        </p:nvSpPr>
        <p:spPr>
          <a:xfrm>
            <a:off x="869731" y="94593"/>
            <a:ext cx="10220325" cy="641131"/>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Snowflake Disease Model</a:t>
            </a:r>
          </a:p>
        </p:txBody>
      </p:sp>
      <p:pic>
        <p:nvPicPr>
          <p:cNvPr id="4" name="Content Placeholder 3">
            <a:extLst>
              <a:ext uri="{FF2B5EF4-FFF2-40B4-BE49-F238E27FC236}">
                <a16:creationId xmlns:a16="http://schemas.microsoft.com/office/drawing/2014/main" id="{CCB16508-26B9-3B84-E884-A9C2CE31B2D0}"/>
              </a:ext>
            </a:extLst>
          </p:cNvPr>
          <p:cNvPicPr>
            <a:picLocks noGrp="1" noChangeAspect="1"/>
          </p:cNvPicPr>
          <p:nvPr>
            <p:ph idx="1"/>
          </p:nvPr>
        </p:nvPicPr>
        <p:blipFill rotWithShape="1">
          <a:blip r:embed="rId2"/>
          <a:srcRect t="3813"/>
          <a:stretch/>
        </p:blipFill>
        <p:spPr>
          <a:xfrm>
            <a:off x="721108" y="830317"/>
            <a:ext cx="10749783" cy="6027683"/>
          </a:xfrm>
          <a:prstGeom prst="rect">
            <a:avLst/>
          </a:prstGeom>
        </p:spPr>
      </p:pic>
    </p:spTree>
    <p:extLst>
      <p:ext uri="{BB962C8B-B14F-4D97-AF65-F5344CB8AC3E}">
        <p14:creationId xmlns:p14="http://schemas.microsoft.com/office/powerpoint/2010/main" val="2839730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F8695B-7FD8-C519-564B-16818DA6CE39}"/>
              </a:ext>
            </a:extLst>
          </p:cNvPr>
          <p:cNvSpPr txBox="1"/>
          <p:nvPr/>
        </p:nvSpPr>
        <p:spPr>
          <a:xfrm>
            <a:off x="376237" y="951277"/>
            <a:ext cx="5522120" cy="1015663"/>
          </a:xfrm>
          <a:prstGeom prst="rect">
            <a:avLst/>
          </a:prstGeom>
          <a:noFill/>
        </p:spPr>
        <p:txBody>
          <a:bodyPr wrap="square">
            <a:spAutoFit/>
          </a:bodyPr>
          <a:lstStyle/>
          <a:p>
            <a:pPr marL="0" marR="0"/>
            <a:r>
              <a:rPr lang="en-US" sz="2000" b="1" dirty="0">
                <a:effectLst/>
                <a:latin typeface="Times New Roman" panose="02020603050405020304" pitchFamily="18" charset="0"/>
                <a:ea typeface="Times New Roman" panose="02020603050405020304" pitchFamily="18" charset="0"/>
              </a:rPr>
              <a:t>1. To get a list of all the locations in the </a:t>
            </a:r>
            <a:r>
              <a:rPr lang="en-US" sz="2000" b="1" dirty="0" err="1">
                <a:effectLst/>
                <a:latin typeface="Times New Roman" panose="02020603050405020304" pitchFamily="18" charset="0"/>
                <a:ea typeface="Times New Roman" panose="02020603050405020304" pitchFamily="18" charset="0"/>
              </a:rPr>
              <a:t>location_dim</a:t>
            </a:r>
            <a:r>
              <a:rPr lang="en-US" sz="2000" b="1" dirty="0">
                <a:effectLst/>
                <a:latin typeface="Times New Roman" panose="02020603050405020304" pitchFamily="18" charset="0"/>
                <a:ea typeface="Times New Roman" panose="02020603050405020304" pitchFamily="18" charset="0"/>
              </a:rPr>
              <a:t> table, along with the number of people living in each location.</a:t>
            </a:r>
          </a:p>
        </p:txBody>
      </p:sp>
      <p:sp>
        <p:nvSpPr>
          <p:cNvPr id="6" name="TextBox 5">
            <a:extLst>
              <a:ext uri="{FF2B5EF4-FFF2-40B4-BE49-F238E27FC236}">
                <a16:creationId xmlns:a16="http://schemas.microsoft.com/office/drawing/2014/main" id="{3DAD33CE-1F9F-C9E4-D9ED-D375EDFCAA41}"/>
              </a:ext>
            </a:extLst>
          </p:cNvPr>
          <p:cNvSpPr txBox="1"/>
          <p:nvPr/>
        </p:nvSpPr>
        <p:spPr>
          <a:xfrm>
            <a:off x="6096000" y="954270"/>
            <a:ext cx="5719763" cy="1015663"/>
          </a:xfrm>
          <a:prstGeom prst="rect">
            <a:avLst/>
          </a:prstGeom>
          <a:noFill/>
        </p:spPr>
        <p:txBody>
          <a:bodyPr wrap="square">
            <a:spAutoFit/>
          </a:bodyPr>
          <a:lstStyle/>
          <a:p>
            <a:pPr marL="0" marR="0"/>
            <a:r>
              <a:rPr lang="en-US" sz="2000" b="1" dirty="0">
                <a:effectLst/>
                <a:latin typeface="Times New Roman" panose="02020603050405020304" pitchFamily="18" charset="0"/>
                <a:ea typeface="Times New Roman" panose="02020603050405020304" pitchFamily="18" charset="0"/>
              </a:rPr>
              <a:t>2. List of all the medicines in the </a:t>
            </a:r>
            <a:r>
              <a:rPr lang="en-US" sz="2000" b="1" dirty="0" err="1">
                <a:effectLst/>
                <a:latin typeface="Times New Roman" panose="02020603050405020304" pitchFamily="18" charset="0"/>
                <a:ea typeface="Times New Roman" panose="02020603050405020304" pitchFamily="18" charset="0"/>
              </a:rPr>
              <a:t>medicine_dim</a:t>
            </a:r>
            <a:r>
              <a:rPr lang="en-US" sz="2000" b="1" dirty="0">
                <a:effectLst/>
                <a:latin typeface="Times New Roman" panose="02020603050405020304" pitchFamily="18" charset="0"/>
                <a:ea typeface="Times New Roman" panose="02020603050405020304" pitchFamily="18" charset="0"/>
              </a:rPr>
              <a:t> table, along with the names of the companies that manufacture them.</a:t>
            </a:r>
          </a:p>
        </p:txBody>
      </p:sp>
      <p:pic>
        <p:nvPicPr>
          <p:cNvPr id="7" name="Picture 6" descr="A screenshot of a computer&#10;&#10;Description automatically generated">
            <a:extLst>
              <a:ext uri="{FF2B5EF4-FFF2-40B4-BE49-F238E27FC236}">
                <a16:creationId xmlns:a16="http://schemas.microsoft.com/office/drawing/2014/main" id="{758DFCA8-5F97-0ADE-ED29-48E4130E75E4}"/>
              </a:ext>
            </a:extLst>
          </p:cNvPr>
          <p:cNvPicPr>
            <a:picLocks noChangeAspect="1"/>
          </p:cNvPicPr>
          <p:nvPr/>
        </p:nvPicPr>
        <p:blipFill>
          <a:blip r:embed="rId2"/>
          <a:stretch>
            <a:fillRect/>
          </a:stretch>
        </p:blipFill>
        <p:spPr>
          <a:xfrm>
            <a:off x="6096000" y="2063120"/>
            <a:ext cx="5719763" cy="4634428"/>
          </a:xfrm>
          <a:prstGeom prst="rect">
            <a:avLst/>
          </a:prstGeom>
        </p:spPr>
      </p:pic>
      <p:sp>
        <p:nvSpPr>
          <p:cNvPr id="9" name="TextBox 8">
            <a:extLst>
              <a:ext uri="{FF2B5EF4-FFF2-40B4-BE49-F238E27FC236}">
                <a16:creationId xmlns:a16="http://schemas.microsoft.com/office/drawing/2014/main" id="{BBB4DE49-0778-39D3-C3E8-81DBAA3137D1}"/>
              </a:ext>
            </a:extLst>
          </p:cNvPr>
          <p:cNvSpPr txBox="1"/>
          <p:nvPr/>
        </p:nvSpPr>
        <p:spPr>
          <a:xfrm>
            <a:off x="3649073" y="0"/>
            <a:ext cx="5306808" cy="754053"/>
          </a:xfrm>
          <a:prstGeom prst="rect">
            <a:avLst/>
          </a:prstGeom>
          <a:noFill/>
        </p:spPr>
        <p:txBody>
          <a:bodyPr wrap="square">
            <a:spAutoFit/>
          </a:bodyPr>
          <a:lstStyle/>
          <a:p>
            <a:r>
              <a:rPr lang="en-IN" sz="4300" b="1" dirty="0">
                <a:latin typeface="Times New Roman" panose="02020603050405020304" pitchFamily="18" charset="0"/>
                <a:ea typeface="+mj-ea"/>
                <a:cs typeface="Times New Roman" panose="02020603050405020304" pitchFamily="18" charset="0"/>
              </a:rPr>
              <a:t>Analytical queries</a:t>
            </a:r>
            <a:endParaRPr lang="en-US" sz="4300" b="1" dirty="0">
              <a:latin typeface="Times New Roman" panose="02020603050405020304" pitchFamily="18" charset="0"/>
              <a:ea typeface="+mj-ea"/>
              <a:cs typeface="Times New Roman" panose="02020603050405020304" pitchFamily="18" charset="0"/>
            </a:endParaRPr>
          </a:p>
        </p:txBody>
      </p:sp>
      <p:pic>
        <p:nvPicPr>
          <p:cNvPr id="10" name="Picture 9">
            <a:extLst>
              <a:ext uri="{FF2B5EF4-FFF2-40B4-BE49-F238E27FC236}">
                <a16:creationId xmlns:a16="http://schemas.microsoft.com/office/drawing/2014/main" id="{79B85764-60F5-8E19-9C66-3FE607C323FB}"/>
              </a:ext>
            </a:extLst>
          </p:cNvPr>
          <p:cNvPicPr>
            <a:picLocks noChangeAspect="1"/>
          </p:cNvPicPr>
          <p:nvPr/>
        </p:nvPicPr>
        <p:blipFill>
          <a:blip r:embed="rId3"/>
          <a:stretch>
            <a:fillRect/>
          </a:stretch>
        </p:blipFill>
        <p:spPr>
          <a:xfrm>
            <a:off x="471487" y="2056032"/>
            <a:ext cx="5257801" cy="4801968"/>
          </a:xfrm>
          <a:prstGeom prst="rect">
            <a:avLst/>
          </a:prstGeom>
        </p:spPr>
      </p:pic>
    </p:spTree>
    <p:extLst>
      <p:ext uri="{BB962C8B-B14F-4D97-AF65-F5344CB8AC3E}">
        <p14:creationId xmlns:p14="http://schemas.microsoft.com/office/powerpoint/2010/main" val="274029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CA24F-957E-68B5-BE7B-28995667EF9E}"/>
              </a:ext>
            </a:extLst>
          </p:cNvPr>
          <p:cNvSpPr txBox="1"/>
          <p:nvPr/>
        </p:nvSpPr>
        <p:spPr>
          <a:xfrm>
            <a:off x="194071" y="1017186"/>
            <a:ext cx="5672138" cy="646331"/>
          </a:xfrm>
          <a:prstGeom prst="rect">
            <a:avLst/>
          </a:prstGeom>
          <a:noFill/>
        </p:spPr>
        <p:txBody>
          <a:bodyPr wrap="square">
            <a:spAutoFit/>
          </a:bodyPr>
          <a:lstStyle/>
          <a:p>
            <a:pPr marL="0" marR="0"/>
            <a:r>
              <a:rPr lang="en-US" sz="1800" b="1" dirty="0">
                <a:effectLst/>
                <a:latin typeface="Times New Roman" panose="02020603050405020304" pitchFamily="18" charset="0"/>
                <a:ea typeface="Times New Roman" panose="02020603050405020304" pitchFamily="18" charset="0"/>
              </a:rPr>
              <a:t>3. List of all the racial groups in the </a:t>
            </a:r>
            <a:r>
              <a:rPr lang="en-US" sz="1800" b="1" dirty="0" err="1">
                <a:effectLst/>
                <a:latin typeface="Times New Roman" panose="02020603050405020304" pitchFamily="18" charset="0"/>
                <a:ea typeface="Times New Roman" panose="02020603050405020304" pitchFamily="18" charset="0"/>
              </a:rPr>
              <a:t>race_dim</a:t>
            </a:r>
            <a:r>
              <a:rPr lang="en-US" sz="1800" b="1" dirty="0">
                <a:effectLst/>
                <a:latin typeface="Times New Roman" panose="02020603050405020304" pitchFamily="18" charset="0"/>
                <a:ea typeface="Times New Roman" panose="02020603050405020304" pitchFamily="18" charset="0"/>
              </a:rPr>
              <a:t> table, along with their propensity values for a specific disease.</a:t>
            </a:r>
            <a:endParaRPr lang="en-US" sz="1400" b="1"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91664C21-841E-BAF5-2E45-B012C1F54748}"/>
              </a:ext>
            </a:extLst>
          </p:cNvPr>
          <p:cNvSpPr txBox="1"/>
          <p:nvPr/>
        </p:nvSpPr>
        <p:spPr>
          <a:xfrm>
            <a:off x="6054329" y="1017186"/>
            <a:ext cx="5164930" cy="646331"/>
          </a:xfrm>
          <a:prstGeom prst="rect">
            <a:avLst/>
          </a:prstGeom>
          <a:noFill/>
        </p:spPr>
        <p:txBody>
          <a:bodyPr wrap="square">
            <a:spAutoFit/>
          </a:bodyPr>
          <a:lstStyle/>
          <a:p>
            <a:pPr marL="0" marR="0"/>
            <a:r>
              <a:rPr lang="en-US" sz="1800" b="1" dirty="0">
                <a:effectLst/>
                <a:latin typeface="Times New Roman" panose="02020603050405020304" pitchFamily="18" charset="0"/>
                <a:ea typeface="Times New Roman" panose="02020603050405020304" pitchFamily="18" charset="0"/>
              </a:rPr>
              <a:t>4. To get the top 10 diseases by total cases, with their respective disease types:</a:t>
            </a:r>
            <a:endParaRPr lang="en-US" sz="1400" b="1" dirty="0">
              <a:effectLst/>
              <a:latin typeface="Times New Roman" panose="02020603050405020304" pitchFamily="18" charset="0"/>
              <a:ea typeface="Times New Roman" panose="02020603050405020304" pitchFamily="18" charset="0"/>
            </a:endParaRPr>
          </a:p>
        </p:txBody>
      </p:sp>
      <p:pic>
        <p:nvPicPr>
          <p:cNvPr id="7" name="Picture 6" descr="A screenshot of a computer&#10;&#10;Description automatically generated">
            <a:extLst>
              <a:ext uri="{FF2B5EF4-FFF2-40B4-BE49-F238E27FC236}">
                <a16:creationId xmlns:a16="http://schemas.microsoft.com/office/drawing/2014/main" id="{5BF4D377-385C-876C-E9CE-6AE521C83A12}"/>
              </a:ext>
            </a:extLst>
          </p:cNvPr>
          <p:cNvPicPr>
            <a:picLocks noChangeAspect="1"/>
          </p:cNvPicPr>
          <p:nvPr/>
        </p:nvPicPr>
        <p:blipFill>
          <a:blip r:embed="rId2"/>
          <a:stretch>
            <a:fillRect/>
          </a:stretch>
        </p:blipFill>
        <p:spPr>
          <a:xfrm>
            <a:off x="6096000" y="1897381"/>
            <a:ext cx="5943600" cy="4817746"/>
          </a:xfrm>
          <a:prstGeom prst="rect">
            <a:avLst/>
          </a:prstGeom>
        </p:spPr>
      </p:pic>
      <p:sp>
        <p:nvSpPr>
          <p:cNvPr id="9" name="TextBox 8">
            <a:extLst>
              <a:ext uri="{FF2B5EF4-FFF2-40B4-BE49-F238E27FC236}">
                <a16:creationId xmlns:a16="http://schemas.microsoft.com/office/drawing/2014/main" id="{F85352AD-932C-F0D6-F1C0-8D098CB5C713}"/>
              </a:ext>
            </a:extLst>
          </p:cNvPr>
          <p:cNvSpPr txBox="1"/>
          <p:nvPr/>
        </p:nvSpPr>
        <p:spPr>
          <a:xfrm>
            <a:off x="4493418" y="198547"/>
            <a:ext cx="3679032" cy="584775"/>
          </a:xfrm>
          <a:prstGeom prst="rect">
            <a:avLst/>
          </a:prstGeom>
          <a:noFill/>
        </p:spPr>
        <p:txBody>
          <a:bodyPr wrap="square">
            <a:spAutoFit/>
          </a:bodyPr>
          <a:lstStyle/>
          <a:p>
            <a:r>
              <a:rPr lang="en-IN" sz="3200" b="1" dirty="0">
                <a:latin typeface="Times New Roman" panose="02020603050405020304" pitchFamily="18" charset="0"/>
                <a:ea typeface="+mj-ea"/>
                <a:cs typeface="Times New Roman" panose="02020603050405020304" pitchFamily="18" charset="0"/>
              </a:rPr>
              <a:t>Analytical queries</a:t>
            </a:r>
            <a:endParaRPr lang="en-US" sz="3200" b="1" dirty="0">
              <a:latin typeface="Times New Roman" panose="02020603050405020304" pitchFamily="18" charset="0"/>
              <a:ea typeface="+mj-ea"/>
              <a:cs typeface="Times New Roman" panose="02020603050405020304" pitchFamily="18" charset="0"/>
            </a:endParaRPr>
          </a:p>
        </p:txBody>
      </p:sp>
      <p:pic>
        <p:nvPicPr>
          <p:cNvPr id="10" name="Picture 9">
            <a:extLst>
              <a:ext uri="{FF2B5EF4-FFF2-40B4-BE49-F238E27FC236}">
                <a16:creationId xmlns:a16="http://schemas.microsoft.com/office/drawing/2014/main" id="{786AD96D-423D-B89C-89E0-13146FD00E8D}"/>
              </a:ext>
            </a:extLst>
          </p:cNvPr>
          <p:cNvPicPr>
            <a:picLocks noChangeAspect="1"/>
          </p:cNvPicPr>
          <p:nvPr/>
        </p:nvPicPr>
        <p:blipFill rotWithShape="1">
          <a:blip r:embed="rId3"/>
          <a:srcRect r="8641"/>
          <a:stretch/>
        </p:blipFill>
        <p:spPr>
          <a:xfrm>
            <a:off x="0" y="1897381"/>
            <a:ext cx="5854141" cy="4660582"/>
          </a:xfrm>
          <a:prstGeom prst="rect">
            <a:avLst/>
          </a:prstGeom>
        </p:spPr>
      </p:pic>
    </p:spTree>
    <p:extLst>
      <p:ext uri="{BB962C8B-B14F-4D97-AF65-F5344CB8AC3E}">
        <p14:creationId xmlns:p14="http://schemas.microsoft.com/office/powerpoint/2010/main" val="3562506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1E15FE-A65A-39E6-1C43-AB5574105AD1}"/>
              </a:ext>
            </a:extLst>
          </p:cNvPr>
          <p:cNvPicPr>
            <a:picLocks noChangeAspect="1"/>
          </p:cNvPicPr>
          <p:nvPr/>
        </p:nvPicPr>
        <p:blipFill>
          <a:blip r:embed="rId2"/>
          <a:stretch>
            <a:fillRect/>
          </a:stretch>
        </p:blipFill>
        <p:spPr>
          <a:xfrm>
            <a:off x="1052512" y="601412"/>
            <a:ext cx="10086975" cy="6256588"/>
          </a:xfrm>
          <a:prstGeom prst="rect">
            <a:avLst/>
          </a:prstGeom>
        </p:spPr>
      </p:pic>
      <p:sp>
        <p:nvSpPr>
          <p:cNvPr id="4" name="TextBox 3">
            <a:extLst>
              <a:ext uri="{FF2B5EF4-FFF2-40B4-BE49-F238E27FC236}">
                <a16:creationId xmlns:a16="http://schemas.microsoft.com/office/drawing/2014/main" id="{8031DE53-042C-3E38-5416-AAD8ED77BE7C}"/>
              </a:ext>
            </a:extLst>
          </p:cNvPr>
          <p:cNvSpPr txBox="1"/>
          <p:nvPr/>
        </p:nvSpPr>
        <p:spPr>
          <a:xfrm>
            <a:off x="3293269" y="0"/>
            <a:ext cx="6100762" cy="646331"/>
          </a:xfrm>
          <a:prstGeom prst="rect">
            <a:avLst/>
          </a:prstGeom>
          <a:noFill/>
        </p:spPr>
        <p:txBody>
          <a:bodyPr wrap="square">
            <a:spAutoFit/>
          </a:bodyPr>
          <a:lstStyle/>
          <a:p>
            <a:pPr algn="ctr"/>
            <a:r>
              <a:rPr lang="en-US" sz="3600" b="1" dirty="0"/>
              <a:t> </a:t>
            </a:r>
            <a:r>
              <a:rPr lang="en-US" sz="3600" b="1" kern="100" dirty="0">
                <a:latin typeface="Times New Roman" panose="02020603050405020304" pitchFamily="18" charset="0"/>
                <a:ea typeface="+mj-ea"/>
                <a:cs typeface="Times New Roman" panose="02020603050405020304" pitchFamily="18" charset="0"/>
              </a:rPr>
              <a:t>Dashboard Representation</a:t>
            </a:r>
          </a:p>
        </p:txBody>
      </p:sp>
    </p:spTree>
    <p:extLst>
      <p:ext uri="{BB962C8B-B14F-4D97-AF65-F5344CB8AC3E}">
        <p14:creationId xmlns:p14="http://schemas.microsoft.com/office/powerpoint/2010/main" val="1997812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BDAEDF5B-1442-18B4-A9D4-BD2E312BC51C}"/>
              </a:ext>
            </a:extLst>
          </p:cNvPr>
          <p:cNvPicPr>
            <a:picLocks noChangeAspect="1"/>
          </p:cNvPicPr>
          <p:nvPr/>
        </p:nvPicPr>
        <p:blipFill rotWithShape="1">
          <a:blip r:embed="rId3"/>
          <a:srcRect b="49891"/>
          <a:stretch/>
        </p:blipFill>
        <p:spPr>
          <a:xfrm>
            <a:off x="169069" y="1871662"/>
            <a:ext cx="6988969" cy="3114675"/>
          </a:xfrm>
          <a:prstGeom prst="rect">
            <a:avLst/>
          </a:prstGeom>
        </p:spPr>
      </p:pic>
      <p:sp>
        <p:nvSpPr>
          <p:cNvPr id="5" name="TextBox 4">
            <a:extLst>
              <a:ext uri="{FF2B5EF4-FFF2-40B4-BE49-F238E27FC236}">
                <a16:creationId xmlns:a16="http://schemas.microsoft.com/office/drawing/2014/main" id="{D138B3E4-7D6C-DD25-A770-767D37C33BF9}"/>
              </a:ext>
            </a:extLst>
          </p:cNvPr>
          <p:cNvSpPr txBox="1"/>
          <p:nvPr/>
        </p:nvSpPr>
        <p:spPr>
          <a:xfrm>
            <a:off x="2546986" y="0"/>
            <a:ext cx="8593932" cy="830997"/>
          </a:xfrm>
          <a:prstGeom prst="rect">
            <a:avLst/>
          </a:prstGeom>
          <a:noFill/>
        </p:spPr>
        <p:txBody>
          <a:bodyPr wrap="square">
            <a:spAutoFit/>
          </a:bodyPr>
          <a:lstStyle/>
          <a:p>
            <a:r>
              <a:rPr lang="en-US" sz="3200" b="1" dirty="0"/>
              <a:t> </a:t>
            </a:r>
            <a:r>
              <a:rPr lang="en-US" sz="4800" b="1" kern="100" dirty="0">
                <a:latin typeface="Times New Roman" panose="02020603050405020304" pitchFamily="18" charset="0"/>
                <a:ea typeface="+mj-ea"/>
                <a:cs typeface="Times New Roman" panose="02020603050405020304" pitchFamily="18" charset="0"/>
              </a:rPr>
              <a:t>Dashboard Representation</a:t>
            </a:r>
          </a:p>
        </p:txBody>
      </p:sp>
      <p:sp>
        <p:nvSpPr>
          <p:cNvPr id="7" name="TextBox 6">
            <a:extLst>
              <a:ext uri="{FF2B5EF4-FFF2-40B4-BE49-F238E27FC236}">
                <a16:creationId xmlns:a16="http://schemas.microsoft.com/office/drawing/2014/main" id="{54BE6B79-AE04-6FBD-9A49-21194CF6FEBC}"/>
              </a:ext>
            </a:extLst>
          </p:cNvPr>
          <p:cNvSpPr txBox="1"/>
          <p:nvPr/>
        </p:nvSpPr>
        <p:spPr>
          <a:xfrm>
            <a:off x="7386638" y="931010"/>
            <a:ext cx="4636293" cy="5324535"/>
          </a:xfrm>
          <a:prstGeom prst="rect">
            <a:avLst/>
          </a:prstGeom>
          <a:noFill/>
        </p:spPr>
        <p:txBody>
          <a:bodyPr wrap="square">
            <a:spAutoFit/>
          </a:bodyPr>
          <a:lstStyle/>
          <a:p>
            <a:pPr algn="l"/>
            <a:r>
              <a:rPr lang="en-US" sz="2000" b="1" dirty="0">
                <a:latin typeface="Times New Roman" panose="02020603050405020304" pitchFamily="18" charset="0"/>
                <a:cs typeface="Times New Roman" panose="02020603050405020304" pitchFamily="18" charset="0"/>
              </a:rPr>
              <a:t>O</a:t>
            </a:r>
            <a:r>
              <a:rPr lang="en-US" sz="2000" b="1" i="0" dirty="0">
                <a:effectLst/>
                <a:latin typeface="Times New Roman" panose="02020603050405020304" pitchFamily="18" charset="0"/>
                <a:cs typeface="Times New Roman" panose="02020603050405020304" pitchFamily="18" charset="0"/>
              </a:rPr>
              <a:t>verview of what the graph indicates for a few specific ingredients:</a:t>
            </a:r>
          </a:p>
          <a:p>
            <a:pPr algn="l"/>
            <a:endParaRPr lang="en-US" sz="2000" b="1"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Anhydrous lactose, colloidal: Has the highest intensity level, nearing 10 units on the x-axis.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Calcium carbonate, USP: Shows an intensity level of just above 4 units.</a:t>
            </a:r>
          </a:p>
          <a:p>
            <a:pPr algn="l">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Several ingredients like calcium phosphate (dibasic and mannitol) and CHOLECALCIFEROL (ALPHA D-) have intensity levels in the mid-range, around 4 to 6 units.</a:t>
            </a:r>
          </a:p>
          <a:p>
            <a:pPr algn="l"/>
            <a:r>
              <a:rPr lang="en-US" sz="2000" b="0" i="0" dirty="0">
                <a:effectLst/>
                <a:latin typeface="Times New Roman" panose="02020603050405020304" pitchFamily="18" charset="0"/>
                <a:cs typeface="Times New Roman" panose="02020603050405020304" pitchFamily="18" charset="0"/>
              </a:rPr>
              <a:t>This chart is useful for quickly assessing which ingredients have higher usage intensity compared to others within a given formulation or set of products.</a:t>
            </a:r>
          </a:p>
        </p:txBody>
      </p:sp>
    </p:spTree>
    <p:extLst>
      <p:ext uri="{BB962C8B-B14F-4D97-AF65-F5344CB8AC3E}">
        <p14:creationId xmlns:p14="http://schemas.microsoft.com/office/powerpoint/2010/main" val="2633181246"/>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38B3E4-7D6C-DD25-A770-767D37C33BF9}"/>
              </a:ext>
            </a:extLst>
          </p:cNvPr>
          <p:cNvSpPr txBox="1"/>
          <p:nvPr/>
        </p:nvSpPr>
        <p:spPr>
          <a:xfrm>
            <a:off x="2561274" y="0"/>
            <a:ext cx="8593932" cy="830997"/>
          </a:xfrm>
          <a:prstGeom prst="rect">
            <a:avLst/>
          </a:prstGeom>
          <a:noFill/>
        </p:spPr>
        <p:txBody>
          <a:bodyPr wrap="square">
            <a:spAutoFit/>
          </a:bodyPr>
          <a:lstStyle/>
          <a:p>
            <a:r>
              <a:rPr lang="en-US" sz="3200" b="1" dirty="0"/>
              <a:t> </a:t>
            </a:r>
            <a:r>
              <a:rPr lang="en-US" sz="4800" b="1" kern="100" dirty="0">
                <a:latin typeface="Times New Roman" panose="02020603050405020304" pitchFamily="18" charset="0"/>
                <a:ea typeface="+mj-ea"/>
                <a:cs typeface="Times New Roman" panose="02020603050405020304" pitchFamily="18" charset="0"/>
              </a:rPr>
              <a:t>Dashboard Representation</a:t>
            </a:r>
          </a:p>
        </p:txBody>
      </p:sp>
      <p:sp>
        <p:nvSpPr>
          <p:cNvPr id="7" name="TextBox 6">
            <a:extLst>
              <a:ext uri="{FF2B5EF4-FFF2-40B4-BE49-F238E27FC236}">
                <a16:creationId xmlns:a16="http://schemas.microsoft.com/office/drawing/2014/main" id="{54BE6B79-AE04-6FBD-9A49-21194CF6FEBC}"/>
              </a:ext>
            </a:extLst>
          </p:cNvPr>
          <p:cNvSpPr txBox="1"/>
          <p:nvPr/>
        </p:nvSpPr>
        <p:spPr>
          <a:xfrm>
            <a:off x="7386638" y="671691"/>
            <a:ext cx="4805362" cy="6186309"/>
          </a:xfrm>
          <a:prstGeom prst="rect">
            <a:avLst/>
          </a:prstGeom>
          <a:noFill/>
        </p:spPr>
        <p:txBody>
          <a:bodyPr wrap="square">
            <a:spAutoFit/>
          </a:bodyPr>
          <a:lstStyle/>
          <a:p>
            <a:r>
              <a:rPr lang="en-US" b="1" dirty="0">
                <a:latin typeface="Times New Roman" panose="02020603050405020304" pitchFamily="18" charset="0"/>
                <a:cs typeface="Times New Roman" panose="02020603050405020304" pitchFamily="18" charset="0"/>
              </a:rPr>
              <a:t>O</a:t>
            </a:r>
            <a:r>
              <a:rPr lang="en-US" b="1" dirty="0">
                <a:effectLst/>
                <a:latin typeface="Times New Roman" panose="02020603050405020304" pitchFamily="18" charset="0"/>
                <a:cs typeface="Times New Roman" panose="02020603050405020304" pitchFamily="18" charset="0"/>
              </a:rPr>
              <a:t>bservations from the graph include:</a:t>
            </a:r>
          </a:p>
          <a:p>
            <a:endParaRPr lang="en-US" b="1" dirty="0">
              <a:effectLst/>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Products Listed</a:t>
            </a:r>
            <a:r>
              <a:rPr lang="en-US" dirty="0">
                <a:effectLst/>
                <a:latin typeface="Times New Roman" panose="02020603050405020304" pitchFamily="18" charset="0"/>
                <a:cs typeface="Times New Roman" panose="02020603050405020304" pitchFamily="18" charset="0"/>
              </a:rPr>
              <a:t>: The graph includes a variety of well-known medications, such as Lipitor, Motrin, Synthroid, and Xanax. Each bar corresponds to one medication.</a:t>
            </a:r>
          </a:p>
          <a:p>
            <a:pPr>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Effectiveness Range</a:t>
            </a:r>
            <a:r>
              <a:rPr lang="en-US" dirty="0">
                <a:effectLst/>
                <a:latin typeface="Times New Roman" panose="02020603050405020304" pitchFamily="18" charset="0"/>
                <a:cs typeface="Times New Roman" panose="02020603050405020304" pitchFamily="18" charset="0"/>
              </a:rPr>
              <a:t>: The effectiveness percentages of these medications vary widely. Some medications have very high effectiveness ratings, approaching or reaching 100%, while others are significantly lower.</a:t>
            </a:r>
          </a:p>
          <a:p>
            <a:pPr>
              <a:buFont typeface="Arial" panose="020B0604020202020204" pitchFamily="34" charset="0"/>
              <a:buChar char="•"/>
            </a:pPr>
            <a:r>
              <a:rPr lang="en-US" b="1" dirty="0">
                <a:effectLst/>
                <a:latin typeface="Times New Roman" panose="02020603050405020304" pitchFamily="18" charset="0"/>
                <a:cs typeface="Times New Roman" panose="02020603050405020304" pitchFamily="18" charset="0"/>
              </a:rPr>
              <a:t>Visualization Use</a:t>
            </a:r>
            <a:r>
              <a:rPr lang="en-US" dirty="0">
                <a:effectLst/>
                <a:latin typeface="Times New Roman" panose="02020603050405020304" pitchFamily="18" charset="0"/>
                <a:cs typeface="Times New Roman" panose="02020603050405020304" pitchFamily="18" charset="0"/>
              </a:rPr>
              <a:t>: This type of visualization is useful for quickly comparing the relative effectiveness of different medications, potentially aiding healthcare professionals, patients, and researchers in making informed decisions based on treatment efficacy.</a:t>
            </a:r>
          </a:p>
          <a:p>
            <a:endParaRPr lang="en-US" dirty="0">
              <a:effectLst/>
              <a:latin typeface="Times New Roman" panose="02020603050405020304" pitchFamily="18" charset="0"/>
              <a:cs typeface="Times New Roman" panose="02020603050405020304" pitchFamily="18" charset="0"/>
            </a:endParaRPr>
          </a:p>
          <a:p>
            <a:r>
              <a:rPr lang="en-US" dirty="0">
                <a:effectLst/>
                <a:latin typeface="Times New Roman" panose="02020603050405020304" pitchFamily="18" charset="0"/>
                <a:cs typeface="Times New Roman" panose="02020603050405020304" pitchFamily="18" charset="0"/>
              </a:rPr>
              <a:t>This chart is particularly useful for stakeholders in the healthcare industry to assess and compare the performance of different medications on a standardized effectiveness scale.</a:t>
            </a:r>
          </a:p>
        </p:txBody>
      </p:sp>
      <p:pic>
        <p:nvPicPr>
          <p:cNvPr id="2" name="Picture 1">
            <a:extLst>
              <a:ext uri="{FF2B5EF4-FFF2-40B4-BE49-F238E27FC236}">
                <a16:creationId xmlns:a16="http://schemas.microsoft.com/office/drawing/2014/main" id="{01C5C17B-4FC8-3C61-E302-405BF795B476}"/>
              </a:ext>
            </a:extLst>
          </p:cNvPr>
          <p:cNvPicPr>
            <a:picLocks noChangeAspect="1"/>
          </p:cNvPicPr>
          <p:nvPr/>
        </p:nvPicPr>
        <p:blipFill rotWithShape="1">
          <a:blip r:embed="rId3"/>
          <a:srcRect l="1899" t="2079" r="3983" b="1712"/>
          <a:stretch/>
        </p:blipFill>
        <p:spPr>
          <a:xfrm>
            <a:off x="169069" y="1478009"/>
            <a:ext cx="6958489" cy="3901982"/>
          </a:xfrm>
          <a:prstGeom prst="rect">
            <a:avLst/>
          </a:prstGeom>
        </p:spPr>
      </p:pic>
    </p:spTree>
    <p:extLst>
      <p:ext uri="{BB962C8B-B14F-4D97-AF65-F5344CB8AC3E}">
        <p14:creationId xmlns:p14="http://schemas.microsoft.com/office/powerpoint/2010/main" val="156676824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BF363-CCED-02BD-D7F6-B73E6B235A15}"/>
              </a:ext>
            </a:extLst>
          </p:cNvPr>
          <p:cNvSpPr txBox="1">
            <a:spLocks/>
          </p:cNvSpPr>
          <p:nvPr/>
        </p:nvSpPr>
        <p:spPr>
          <a:xfrm>
            <a:off x="323528" y="143686"/>
            <a:ext cx="11573197" cy="724247"/>
          </a:xfrm>
          <a:prstGeom prst="rect">
            <a:avLst/>
          </a:prstGeom>
        </p:spPr>
        <p:txBody>
          <a:bodyPr vert="horz" lIns="91440" tIns="45720" rIns="91440" bIns="45720" rtlCol="0" anchor="ctr">
            <a:normAutofit/>
          </a:bodyPr>
          <a:lstStyle>
            <a:defPPr>
              <a:defRPr lang="en-US"/>
            </a:defPPr>
            <a:lvl1pPr marL="0" algn="l"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3200" b="1" dirty="0">
                <a:solidFill>
                  <a:schemeClr val="tx1"/>
                </a:solidFill>
                <a:latin typeface="Times New Roman" panose="02020603050405020304" pitchFamily="18" charset="0"/>
                <a:cs typeface="Times New Roman" panose="02020603050405020304" pitchFamily="18" charset="0"/>
              </a:rPr>
              <a:t>NoSQL</a:t>
            </a:r>
          </a:p>
        </p:txBody>
      </p:sp>
      <p:sp>
        <p:nvSpPr>
          <p:cNvPr id="3" name="TextBox 2">
            <a:extLst>
              <a:ext uri="{FF2B5EF4-FFF2-40B4-BE49-F238E27FC236}">
                <a16:creationId xmlns:a16="http://schemas.microsoft.com/office/drawing/2014/main" id="{70497291-AAF2-064B-ECD3-099E976F0462}"/>
              </a:ext>
            </a:extLst>
          </p:cNvPr>
          <p:cNvSpPr txBox="1"/>
          <p:nvPr/>
        </p:nvSpPr>
        <p:spPr>
          <a:xfrm>
            <a:off x="390363" y="906482"/>
            <a:ext cx="11409667" cy="1579920"/>
          </a:xfrm>
          <a:prstGeom prst="rect">
            <a:avLst/>
          </a:prstGeom>
          <a:noFill/>
        </p:spPr>
        <p:txBody>
          <a:bodyPr wrap="square">
            <a:spAutoFit/>
          </a:bodyPr>
          <a:lstStyle/>
          <a:p>
            <a:pPr marL="25400" marR="25400" algn="just" rtl="0">
              <a:spcBef>
                <a:spcPts val="200"/>
              </a:spcBef>
              <a:spcAft>
                <a:spcPts val="800"/>
              </a:spcAft>
            </a:pPr>
            <a:r>
              <a:rPr lang="en-US" sz="1800" b="0" i="0" u="none" strike="noStrike" dirty="0">
                <a:solidFill>
                  <a:srgbClr val="000000"/>
                </a:solidFill>
                <a:effectLst/>
                <a:latin typeface="Arial" panose="020B0604020202020204" pitchFamily="34" charset="0"/>
              </a:rPr>
              <a:t>NoSQL databases are very flexible, easy to use, developer-friendly, and provide higher performance. These types of databases are a much better option when −</a:t>
            </a:r>
            <a:endParaRPr lang="en-US" b="0" dirty="0">
              <a:effectLst/>
            </a:endParaRPr>
          </a:p>
          <a:p>
            <a:pPr marL="4318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you have Big Data Applications that handle large volumes of unstructured data.</a:t>
            </a:r>
          </a:p>
          <a:p>
            <a:pPr marL="43180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you need to scale the database based on constantly changing requirements</a:t>
            </a:r>
          </a:p>
          <a:p>
            <a:pPr marL="431800" rtl="0" fontAlgn="base">
              <a:spcBef>
                <a:spcPts val="0"/>
              </a:spcBef>
              <a:spcAft>
                <a:spcPts val="3000"/>
              </a:spcAft>
              <a:buFont typeface="Arial" panose="020B0604020202020204" pitchFamily="34" charset="0"/>
              <a:buChar char="•"/>
            </a:pPr>
            <a:r>
              <a:rPr lang="en-US" sz="1800" b="0" i="0" u="none" strike="noStrike" dirty="0">
                <a:solidFill>
                  <a:srgbClr val="000000"/>
                </a:solidFill>
                <a:effectLst/>
                <a:latin typeface="Arial" panose="020B0604020202020204" pitchFamily="34" charset="0"/>
              </a:rPr>
              <a:t>If you need the flexibility to store different types of data</a:t>
            </a:r>
          </a:p>
        </p:txBody>
      </p:sp>
      <p:sp>
        <p:nvSpPr>
          <p:cNvPr id="4" name="TextBox 3">
            <a:extLst>
              <a:ext uri="{FF2B5EF4-FFF2-40B4-BE49-F238E27FC236}">
                <a16:creationId xmlns:a16="http://schemas.microsoft.com/office/drawing/2014/main" id="{F363E66C-4A2C-AE9D-4857-DAC83B209B82}"/>
              </a:ext>
            </a:extLst>
          </p:cNvPr>
          <p:cNvSpPr txBox="1"/>
          <p:nvPr/>
        </p:nvSpPr>
        <p:spPr>
          <a:xfrm>
            <a:off x="899960" y="2665400"/>
            <a:ext cx="10390471" cy="369332"/>
          </a:xfrm>
          <a:prstGeom prst="rect">
            <a:avLst/>
          </a:prstGeom>
          <a:noFill/>
        </p:spPr>
        <p:txBody>
          <a:bodyPr wrap="square">
            <a:spAutoFit/>
          </a:bodyPr>
          <a:lstStyle/>
          <a:p>
            <a:pPr>
              <a:spcAft>
                <a:spcPts val="1500"/>
              </a:spcAft>
            </a:pPr>
            <a:r>
              <a:rPr lang="en-IN" sz="1800" b="1" u="sng" dirty="0">
                <a:solidFill>
                  <a:srgbClr val="000000"/>
                </a:solidFill>
                <a:effectLst/>
                <a:latin typeface="Segoe UI" panose="020B0502040204020203" pitchFamily="34" charset="0"/>
                <a:ea typeface="Times New Roman" panose="02020603050405020304" pitchFamily="18" charset="0"/>
              </a:rPr>
              <a:t>How the structure of Disease Model database would be different in a specific NoSQL</a:t>
            </a:r>
            <a:endParaRPr lang="en-IN" sz="16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4B983696-3462-4A38-E59F-387F2A9895BB}"/>
              </a:ext>
            </a:extLst>
          </p:cNvPr>
          <p:cNvSpPr txBox="1"/>
          <p:nvPr/>
        </p:nvSpPr>
        <p:spPr>
          <a:xfrm>
            <a:off x="323528" y="3213730"/>
            <a:ext cx="11573197" cy="3293209"/>
          </a:xfrm>
          <a:prstGeom prst="rect">
            <a:avLst/>
          </a:prstGeom>
          <a:noFill/>
        </p:spPr>
        <p:txBody>
          <a:bodyPr wrap="square">
            <a:spAutoFit/>
          </a:bodyPr>
          <a:lstStyle/>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For example, the "</a:t>
            </a:r>
            <a:r>
              <a:rPr lang="en-IN"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disease_type</a:t>
            </a: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collection might contain documents with the following structure: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"code": "D01", "description": "Cancer"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"code": "D02", "description": "Diabetes"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The "disease" collection might contain documents with the following structure:</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"_id": 1, "name": "Breast Cancer", "</a:t>
            </a:r>
            <a:r>
              <a:rPr lang="en-IN"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intensity_level</a:t>
            </a: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3, "</a:t>
            </a:r>
            <a:r>
              <a:rPr lang="en-IN"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type_code</a:t>
            </a: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"D01"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1200"/>
              </a:spcBef>
              <a:spcAft>
                <a:spcPts val="1200"/>
              </a:spcAft>
            </a:pP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"_id": 2, "name": "Type 2 Diabetes", "</a:t>
            </a:r>
            <a:r>
              <a:rPr lang="en-IN"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intensity_level</a:t>
            </a: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2, "</a:t>
            </a:r>
            <a:r>
              <a:rPr lang="en-IN" sz="1800" dirty="0" err="1">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type_code</a:t>
            </a:r>
            <a:r>
              <a:rPr lang="en-IN" sz="1800" dirty="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 "D02"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129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F077D9-CD28-23A4-ABCA-30305CD4362E}"/>
              </a:ext>
            </a:extLst>
          </p:cNvPr>
          <p:cNvSpPr txBox="1">
            <a:spLocks/>
          </p:cNvSpPr>
          <p:nvPr/>
        </p:nvSpPr>
        <p:spPr>
          <a:xfrm>
            <a:off x="309400" y="296647"/>
            <a:ext cx="11573197" cy="72424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5000" b="1" dirty="0">
                <a:solidFill>
                  <a:srgbClr val="000000"/>
                </a:solidFill>
                <a:latin typeface="Times New Roman" panose="02020603050405020304" pitchFamily="18" charset="0"/>
                <a:cs typeface="Times New Roman" panose="02020603050405020304" pitchFamily="18" charset="0"/>
              </a:rPr>
              <a:t>Architecture and Process</a:t>
            </a:r>
            <a:endParaRPr lang="en-US" sz="50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D56347D-63B1-BCFA-6BC0-A8ECE9F477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639" y="1478565"/>
            <a:ext cx="9824721" cy="39008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42BC561-2124-C192-4B82-B6969E4F24A8}"/>
              </a:ext>
            </a:extLst>
          </p:cNvPr>
          <p:cNvSpPr txBox="1"/>
          <p:nvPr/>
        </p:nvSpPr>
        <p:spPr>
          <a:xfrm>
            <a:off x="631029" y="5759187"/>
            <a:ext cx="10929937" cy="830997"/>
          </a:xfrm>
          <a:prstGeom prst="rect">
            <a:avLst/>
          </a:prstGeom>
          <a:noFill/>
        </p:spPr>
        <p:txBody>
          <a:bodyPr wrap="square">
            <a:spAutoFit/>
          </a:bodyPr>
          <a:lstStyle/>
          <a:p>
            <a:r>
              <a:rPr lang="en-US" sz="2400" dirty="0">
                <a:solidFill>
                  <a:srgbClr val="000000"/>
                </a:solidFill>
                <a:effectLst/>
                <a:latin typeface="Times New Roman" panose="02020603050405020304" pitchFamily="18" charset="0"/>
                <a:ea typeface="Times New Roman" panose="02020603050405020304" pitchFamily="18" charset="0"/>
              </a:rPr>
              <a:t>Our application uses a mix of services from Amazon Web Services (AWS), which helps us adapt to different needs and scale efficiently. </a:t>
            </a:r>
            <a:endParaRPr lang="en-US" sz="2400" dirty="0"/>
          </a:p>
        </p:txBody>
      </p:sp>
    </p:spTree>
    <p:extLst>
      <p:ext uri="{BB962C8B-B14F-4D97-AF65-F5344CB8AC3E}">
        <p14:creationId xmlns:p14="http://schemas.microsoft.com/office/powerpoint/2010/main" val="3664570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3C42EE-95C5-7505-BADF-8B0FBAA6E957}"/>
              </a:ext>
            </a:extLst>
          </p:cNvPr>
          <p:cNvSpPr txBox="1">
            <a:spLocks/>
          </p:cNvSpPr>
          <p:nvPr/>
        </p:nvSpPr>
        <p:spPr>
          <a:xfrm>
            <a:off x="785813" y="168661"/>
            <a:ext cx="10844212" cy="612991"/>
          </a:xfrm>
          <a:prstGeom prst="rect">
            <a:avLst/>
          </a:prstGeom>
        </p:spPr>
        <p:txBody>
          <a:bodyPr vert="horz" lIns="91440" tIns="45720" rIns="91440" bIns="45720" rtlCol="0" anchor="ctr"/>
          <a:lstStyle>
            <a:defPPr>
              <a:defRPr lang="en-US"/>
            </a:defPPr>
            <a:lvl1pPr marL="0" algn="l"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3600" b="1" dirty="0">
                <a:solidFill>
                  <a:srgbClr val="000000"/>
                </a:solidFill>
                <a:latin typeface="Times New Roman" panose="02020603050405020304" pitchFamily="18" charset="0"/>
                <a:cs typeface="Times New Roman" panose="02020603050405020304" pitchFamily="18" charset="0"/>
              </a:rPr>
              <a:t>Application uses Amazon Web Services (AWS) EC2</a:t>
            </a:r>
            <a:endParaRPr lang="en-IN" sz="36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A4EC426-2EA7-A706-041F-2BDB11515D50}"/>
              </a:ext>
            </a:extLst>
          </p:cNvPr>
          <p:cNvSpPr txBox="1"/>
          <p:nvPr/>
        </p:nvSpPr>
        <p:spPr>
          <a:xfrm>
            <a:off x="693645" y="1075074"/>
            <a:ext cx="11028547" cy="5262979"/>
          </a:xfrm>
          <a:prstGeom prst="rect">
            <a:avLst/>
          </a:prstGeom>
          <a:noFill/>
        </p:spPr>
        <p:txBody>
          <a:bodyPr wrap="square">
            <a:spAutoFit/>
          </a:bodyPr>
          <a:lstStyle/>
          <a:p>
            <a:pPr marL="0" marR="0">
              <a:spcBef>
                <a:spcPts val="0"/>
              </a:spcBef>
              <a:spcAft>
                <a:spcPts val="0"/>
              </a:spcAft>
            </a:pPr>
            <a:r>
              <a:rPr lang="en-US" sz="2800" b="1" kern="1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How We Handle Computing and Processing:</a:t>
            </a:r>
          </a:p>
          <a:p>
            <a:pPr marL="0" marR="0">
              <a:spcBef>
                <a:spcPts val="0"/>
              </a:spcBef>
              <a:spcAft>
                <a:spcPts val="0"/>
              </a:spcAft>
            </a:pPr>
            <a:endParaRPr lang="en-US" sz="2800" kern="100" dirty="0">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800" b="1" kern="1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AWS EC2</a:t>
            </a:r>
            <a:r>
              <a:rPr lang="en-US" sz="2800" kern="1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We start with Amazon EC2 instances that act like our own personal computers in the cloud. This is where we host our servers. Managing these requires a bit of hands-on work, especially around security and scaling up when more people use our app.</a:t>
            </a:r>
          </a:p>
          <a:p>
            <a:pPr marL="342900" marR="0" lvl="0" indent="-342900">
              <a:spcBef>
                <a:spcPts val="0"/>
              </a:spcBef>
              <a:spcAft>
                <a:spcPts val="0"/>
              </a:spcAft>
              <a:buSzPts val="1000"/>
              <a:buFont typeface="Symbol" pitchFamily="2" charset="2"/>
              <a:buChar char=""/>
              <a:tabLst>
                <a:tab pos="457200" algn="l"/>
              </a:tabLst>
            </a:pPr>
            <a:endParaRPr lang="en-US" sz="2800" kern="100" dirty="0">
              <a:solidFill>
                <a:srgbClr val="000000"/>
              </a:solidFill>
              <a:effectLst/>
              <a:highlight>
                <a:srgbClr val="FFFFFF"/>
              </a:highligh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SzPts val="1000"/>
              <a:buFont typeface="Symbol" pitchFamily="2" charset="2"/>
              <a:buChar char=""/>
              <a:tabLst>
                <a:tab pos="457200" algn="l"/>
              </a:tabLst>
            </a:pPr>
            <a:r>
              <a:rPr lang="en-US" sz="2800" b="1" kern="1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AWS Lambda</a:t>
            </a:r>
            <a:r>
              <a:rPr lang="en-US" sz="2800" kern="100" dirty="0">
                <a:solidFill>
                  <a:srgbClr val="000000"/>
                </a:solidFill>
                <a:effectLst/>
                <a:highlight>
                  <a:srgbClr val="FFFFFF"/>
                </a:highlight>
                <a:latin typeface="Times New Roman" panose="02020603050405020304" pitchFamily="18" charset="0"/>
                <a:ea typeface="Times New Roman" panose="02020603050405020304" pitchFamily="18" charset="0"/>
                <a:cs typeface="Times New Roman" panose="02020603050405020304" pitchFamily="18" charset="0"/>
              </a:rPr>
              <a:t>: Alternatively, we also use AWS Lambda for some tasks. Lambda is pretty cool because it lets us run code without worrying about the servers at all. It automatically manages the computing resources we need. This is especially useful for tasks that need to adjust quickly to changing demands without any manual interference.</a:t>
            </a:r>
          </a:p>
        </p:txBody>
      </p:sp>
    </p:spTree>
    <p:extLst>
      <p:ext uri="{BB962C8B-B14F-4D97-AF65-F5344CB8AC3E}">
        <p14:creationId xmlns:p14="http://schemas.microsoft.com/office/powerpoint/2010/main" val="78067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347414"/>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rgbClr val="C39983"/>
          </a:solidFill>
          <a:ln w="8199"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1B3B6427-56EE-C4CB-D55A-DA00182C6DEC}"/>
              </a:ext>
            </a:extLst>
          </p:cNvPr>
          <p:cNvSpPr>
            <a:spLocks noGrp="1"/>
          </p:cNvSpPr>
          <p:nvPr>
            <p:ph type="title"/>
          </p:nvPr>
        </p:nvSpPr>
        <p:spPr>
          <a:xfrm>
            <a:off x="838200" y="401221"/>
            <a:ext cx="10515600" cy="1348065"/>
          </a:xfrm>
        </p:spPr>
        <p:txBody>
          <a:bodyPr>
            <a:normAutofit/>
          </a:bodyPr>
          <a:lstStyle/>
          <a:p>
            <a:r>
              <a:rPr lang="en-US" sz="6800" b="1" dirty="0">
                <a:solidFill>
                  <a:schemeClr val="bg1"/>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5A8033C-CACA-E8F2-3D38-5C649A4C2D07}"/>
              </a:ext>
            </a:extLst>
          </p:cNvPr>
          <p:cNvSpPr>
            <a:spLocks noGrp="1"/>
          </p:cNvSpPr>
          <p:nvPr>
            <p:ph idx="1"/>
          </p:nvPr>
        </p:nvSpPr>
        <p:spPr>
          <a:xfrm>
            <a:off x="838200" y="2586789"/>
            <a:ext cx="10515600" cy="3590174"/>
          </a:xfrm>
        </p:spPr>
        <p:txBody>
          <a:bodyPr>
            <a:normAutofit/>
          </a:bodyPr>
          <a:lstStyle/>
          <a:p>
            <a:pPr>
              <a:lnSpc>
                <a:spcPct val="100000"/>
              </a:lnSpc>
            </a:pPr>
            <a:r>
              <a:rPr lang="en-US" sz="2400" dirty="0">
                <a:latin typeface="Times New Roman" panose="02020603050405020304" pitchFamily="18" charset="0"/>
                <a:cs typeface="Times New Roman" panose="02020603050405020304" pitchFamily="18" charset="0"/>
              </a:rPr>
              <a:t>In Today's rapidly evolving healthcare landscape, managing and understanding diseases effectively is critical for improving patient outcomes and optimizing healthcare resources. With the advent of big data and advanced data analytics, healthcare providers have unprecedented opportunities to enhance diagnostic accuracy, treatment efficacy, and overall healthcare management.</a:t>
            </a:r>
          </a:p>
          <a:p>
            <a:pPr>
              <a:lnSpc>
                <a:spcPct val="100000"/>
              </a:lnSpc>
            </a:pPr>
            <a:r>
              <a:rPr lang="en-US" sz="2400" dirty="0">
                <a:latin typeface="Times New Roman" panose="02020603050405020304" pitchFamily="18" charset="0"/>
                <a:cs typeface="Times New Roman" panose="02020603050405020304" pitchFamily="18" charset="0"/>
              </a:rPr>
              <a:t>It develops a comprehensive disease management system that leverage a relational database to integrate and analyze patient, disease, medication, and treatment data. This system aims to provide actionable insights that enhance patient care, improve treatment outcomes, and streamline healthcare operations.</a:t>
            </a:r>
          </a:p>
        </p:txBody>
      </p:sp>
    </p:spTree>
    <p:extLst>
      <p:ext uri="{BB962C8B-B14F-4D97-AF65-F5344CB8AC3E}">
        <p14:creationId xmlns:p14="http://schemas.microsoft.com/office/powerpoint/2010/main" val="36352370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AB8BE3-6D25-3847-5A66-4DEE15788232}"/>
              </a:ext>
            </a:extLst>
          </p:cNvPr>
          <p:cNvSpPr txBox="1">
            <a:spLocks/>
          </p:cNvSpPr>
          <p:nvPr/>
        </p:nvSpPr>
        <p:spPr>
          <a:xfrm>
            <a:off x="309400" y="137399"/>
            <a:ext cx="11573197" cy="724247"/>
          </a:xfrm>
          <a:prstGeom prst="rect">
            <a:avLst/>
          </a:prstGeom>
        </p:spPr>
        <p:txBody>
          <a:bodyPr vert="horz" lIns="91440" tIns="45720" rIns="91440" bIns="45720" rtlCol="0" anchor="ctr">
            <a:noAutofit/>
          </a:bodyPr>
          <a:lstStyle>
            <a:defPPr>
              <a:defRPr lang="en-US"/>
            </a:defPPr>
            <a:lvl1pPr marL="0" algn="l" defTabSz="457200" rtl="0" eaLnBrk="1" latinLnBrk="0" hangingPunct="1">
              <a:defRPr sz="16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3600" b="1" dirty="0">
                <a:solidFill>
                  <a:srgbClr val="000000"/>
                </a:solidFill>
                <a:latin typeface="Times New Roman" panose="02020603050405020304" pitchFamily="18" charset="0"/>
                <a:cs typeface="Times New Roman" panose="02020603050405020304" pitchFamily="18" charset="0"/>
              </a:rPr>
              <a:t>Advantages of Snowflake Data Warehouse Schema</a:t>
            </a:r>
            <a:endParaRPr lang="en-US"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A47E81C-E49D-FC43-4B9E-39ED824D5A3F}"/>
              </a:ext>
            </a:extLst>
          </p:cNvPr>
          <p:cNvSpPr txBox="1"/>
          <p:nvPr/>
        </p:nvSpPr>
        <p:spPr>
          <a:xfrm>
            <a:off x="990525" y="861646"/>
            <a:ext cx="10210948" cy="5670783"/>
          </a:xfrm>
          <a:prstGeom prst="rect">
            <a:avLst/>
          </a:prstGeom>
          <a:noFill/>
        </p:spPr>
        <p:txBody>
          <a:bodyPr wrap="square">
            <a:spAutoFit/>
          </a:bodyPr>
          <a:lstStyle/>
          <a:p>
            <a:pPr marL="285750" indent="-285750" algn="l">
              <a:lnSpc>
                <a:spcPct val="150000"/>
              </a:lnSpc>
              <a:buFont typeface="Wingdings" panose="05000000000000000000" pitchFamily="2" charset="2"/>
              <a:buChar char="q"/>
            </a:pPr>
            <a:endParaRPr lang="en-US" sz="2000" b="1" i="0" dirty="0">
              <a:effectLst/>
              <a:latin typeface="Times New Roman" panose="02020603050405020304" pitchFamily="18" charset="0"/>
              <a:cs typeface="Times New Roman" panose="02020603050405020304" pitchFamily="18" charset="0"/>
            </a:endParaRPr>
          </a:p>
          <a:p>
            <a:pPr>
              <a:spcAft>
                <a:spcPts val="1500"/>
              </a:spcAf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Snowflake is a cloud-based data warehouse that is designed to make it easy to store, query, and </a:t>
            </a:r>
            <a:r>
              <a:rPr lang="en-IN" sz="200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 data. There are several advantages to using Snowflake in your application:</a:t>
            </a:r>
          </a:p>
          <a:p>
            <a:pPr marL="342900" lvl="0" indent="-342900">
              <a:buFont typeface="Arial" panose="020B0604020202020204" pitchFamily="34" charset="0"/>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Scalability: Snowflake is designed to scale seamlessly as your data grows, so you don't have to worry about running out of storage or processing power. </a:t>
            </a:r>
          </a:p>
          <a:p>
            <a:pPr lvl="0">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Performance: Snowflake uses a columnar storage model and advanced optimization techniques to deliver fast query performance. </a:t>
            </a:r>
          </a:p>
          <a:p>
            <a:pPr marL="342900" lvl="0" indent="-342900">
              <a:buFont typeface="Arial" panose="020B0604020202020204" pitchFamily="34" charset="0"/>
              <a:buChar char="•"/>
              <a:tabLst>
                <a:tab pos="457200" algn="l"/>
              </a:tabLst>
            </a:pPr>
            <a:endParaRPr lang="en-IN" sz="2000" dirty="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Security: Snowflake offers a high level of security, with features such as data encryption, network isolation, and data masking to protect your data.</a:t>
            </a:r>
          </a:p>
          <a:p>
            <a:pPr marL="342900" lvl="0" indent="-342900">
              <a:buFont typeface="Arial" panose="020B0604020202020204" pitchFamily="34" charset="0"/>
              <a:buChar char="•"/>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Integration: Snowflake integrates with a wide range of tools and platforms, making it easy to connect to your data from various applications and analytics tools.</a:t>
            </a:r>
          </a:p>
          <a:p>
            <a:pPr marL="342900" lvl="0" indent="-342900">
              <a:buFont typeface="Arial" panose="020B0604020202020204" pitchFamily="34" charset="0"/>
              <a:buChar char="•"/>
              <a:tabLst>
                <a:tab pos="457200" algn="l"/>
              </a:tabLst>
            </a:pP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buFont typeface="Arial" panose="020B0604020202020204" pitchFamily="34" charset="0"/>
              <a:buChar char="•"/>
              <a:tabLst>
                <a:tab pos="45720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Ease of use: Snowflake has a user-friendly interface and a SQL-based query language that is familiar to many developers. </a:t>
            </a:r>
            <a:endParaRPr lang="en-US" sz="2000" b="0" i="0" dirty="0">
              <a:solidFill>
                <a:srgbClr val="0D0F33"/>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415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BDB0362-69EA-799F-61B6-CFFB32C47796}"/>
              </a:ext>
            </a:extLst>
          </p:cNvPr>
          <p:cNvSpPr txBox="1"/>
          <p:nvPr/>
        </p:nvSpPr>
        <p:spPr>
          <a:xfrm>
            <a:off x="3045618" y="2844284"/>
            <a:ext cx="6398419" cy="1107996"/>
          </a:xfrm>
          <a:prstGeom prst="rect">
            <a:avLst/>
          </a:prstGeom>
          <a:noFill/>
        </p:spPr>
        <p:txBody>
          <a:bodyPr wrap="square">
            <a:spAutoFit/>
          </a:bodyPr>
          <a:lstStyle/>
          <a:p>
            <a:pPr algn="ctr"/>
            <a:r>
              <a:rPr lang="en-IN" sz="6600" b="1" dirty="0">
                <a:solidFill>
                  <a:srgbClr val="000000"/>
                </a:solidFill>
                <a:latin typeface="Arial" panose="020B0604020202020204" pitchFamily="34" charset="0"/>
              </a:rPr>
              <a:t>THANK YOU </a:t>
            </a:r>
            <a:endParaRPr lang="en-US" sz="6600" dirty="0"/>
          </a:p>
        </p:txBody>
      </p:sp>
    </p:spTree>
    <p:extLst>
      <p:ext uri="{BB962C8B-B14F-4D97-AF65-F5344CB8AC3E}">
        <p14:creationId xmlns:p14="http://schemas.microsoft.com/office/powerpoint/2010/main" val="1434720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rgbClr val="C39983"/>
          </a:solidFill>
          <a:ln w="38100" cap="rnd">
            <a:solidFill>
              <a:srgbClr val="C39983"/>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5A3CB-3022-9325-F967-6B908254C67A}"/>
              </a:ext>
            </a:extLst>
          </p:cNvPr>
          <p:cNvSpPr>
            <a:spLocks noGrp="1"/>
          </p:cNvSpPr>
          <p:nvPr>
            <p:ph type="title"/>
          </p:nvPr>
        </p:nvSpPr>
        <p:spPr>
          <a:xfrm>
            <a:off x="838200" y="365125"/>
            <a:ext cx="10515600" cy="1325563"/>
          </a:xfrm>
        </p:spPr>
        <p:txBody>
          <a:bodyPr>
            <a:normAutofit/>
          </a:bodyPr>
          <a:lstStyle/>
          <a:p>
            <a:r>
              <a:rPr lang="en-US" sz="6600" b="1" kern="100" dirty="0">
                <a:effectLst/>
                <a:latin typeface="Times New Roman" panose="02020603050405020304" pitchFamily="18" charset="0"/>
                <a:ea typeface="Calibri" panose="020F0502020204030204" pitchFamily="34" charset="0"/>
                <a:cs typeface="Times New Roman" panose="02020603050405020304" pitchFamily="18" charset="0"/>
              </a:rPr>
              <a:t>Business Problem</a:t>
            </a:r>
            <a:endParaRPr lang="en-US" sz="6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B86A922-5580-B955-169C-DC2EF93B69FA}"/>
              </a:ext>
            </a:extLst>
          </p:cNvPr>
          <p:cNvSpPr>
            <a:spLocks noGrp="1"/>
          </p:cNvSpPr>
          <p:nvPr>
            <p:ph idx="1"/>
          </p:nvPr>
        </p:nvSpPr>
        <p:spPr>
          <a:xfrm>
            <a:off x="838200" y="2055813"/>
            <a:ext cx="10684764" cy="4418774"/>
          </a:xfrm>
        </p:spPr>
        <p:txBody>
          <a:bodyPr>
            <a:normAutofit/>
          </a:bodyPr>
          <a:lstStyle/>
          <a:p>
            <a:pPr>
              <a:lnSpc>
                <a:spcPct val="100000"/>
              </a:lnSpc>
            </a:pPr>
            <a:r>
              <a:rPr lang="en-US" sz="1800" dirty="0">
                <a:latin typeface="Times New Roman" panose="02020603050405020304" pitchFamily="18" charset="0"/>
                <a:cs typeface="Times New Roman" panose="02020603050405020304" pitchFamily="18" charset="0"/>
              </a:rPr>
              <a:t>Healthcare systems worldwide face challenges in managing disease-related data effectively due to the increasing complexity of patient data and the sheer volume of information. This situation often results in suboptimal patient outcomes, inefficient resource utilization, and increased healthcare costs.</a:t>
            </a:r>
          </a:p>
          <a:p>
            <a:pPr marL="0" indent="0">
              <a:lnSpc>
                <a:spcPct val="100000"/>
              </a:lnSpc>
              <a:buNone/>
            </a:pPr>
            <a:r>
              <a:rPr lang="en-US" sz="1800" b="1" dirty="0">
                <a:latin typeface="Times New Roman" panose="02020603050405020304" pitchFamily="18" charset="0"/>
                <a:cs typeface="Times New Roman" panose="02020603050405020304" pitchFamily="18" charset="0"/>
              </a:rPr>
              <a:t>Solution:</a:t>
            </a:r>
          </a:p>
          <a:p>
            <a:pPr>
              <a:lnSpc>
                <a:spcPct val="100000"/>
              </a:lnSpc>
            </a:pPr>
            <a:r>
              <a:rPr lang="en-US" sz="1800" dirty="0">
                <a:latin typeface="Times New Roman" panose="02020603050405020304" pitchFamily="18" charset="0"/>
                <a:cs typeface="Times New Roman" panose="02020603050405020304" pitchFamily="18" charset="0"/>
              </a:rPr>
              <a:t>Data Integration: To consolidate various data sources, including patient demographics, disease records, treatment histories, and medication effectiveness, into a unified database that facilitates easy data retrieval and management.</a:t>
            </a:r>
          </a:p>
          <a:p>
            <a:pPr>
              <a:lnSpc>
                <a:spcPct val="100000"/>
              </a:lnSpc>
            </a:pPr>
            <a:r>
              <a:rPr lang="en-US" sz="1800" dirty="0">
                <a:latin typeface="Times New Roman" panose="02020603050405020304" pitchFamily="18" charset="0"/>
                <a:cs typeface="Times New Roman" panose="02020603050405020304" pitchFamily="18" charset="0"/>
              </a:rPr>
              <a:t>Analysis and Reporting: To enable healthcare providers to perform in-depth analyses of disease patterns, treatment effectiveness, and patient outcomes to make informed medical decisions.</a:t>
            </a:r>
          </a:p>
          <a:p>
            <a:pPr>
              <a:lnSpc>
                <a:spcPct val="100000"/>
              </a:lnSpc>
            </a:pPr>
            <a:r>
              <a:rPr lang="en-US" sz="1800" dirty="0">
                <a:latin typeface="Times New Roman" panose="02020603050405020304" pitchFamily="18" charset="0"/>
                <a:cs typeface="Times New Roman" panose="02020603050405020304" pitchFamily="18" charset="0"/>
              </a:rPr>
              <a:t>Predictive Analytics: To implement predictive models that identify at-risk patients and forecast disease trends, allowing for proactive healthcare interventions.</a:t>
            </a:r>
          </a:p>
          <a:p>
            <a:pPr>
              <a:lnSpc>
                <a:spcPct val="100000"/>
              </a:lnSpc>
            </a:pPr>
            <a:r>
              <a:rPr lang="en-US" sz="1800" dirty="0">
                <a:latin typeface="Times New Roman" panose="02020603050405020304" pitchFamily="18" charset="0"/>
                <a:cs typeface="Times New Roman" panose="02020603050405020304" pitchFamily="18" charset="0"/>
              </a:rPr>
              <a:t>Operational Efficiency: To reduce the administrative burden on healthcare professionals by automating data entry, reporting, and compliance tasks, thereby allowing more time for patient care.</a:t>
            </a:r>
          </a:p>
          <a:p>
            <a:pPr>
              <a:lnSpc>
                <a:spcPct val="100000"/>
              </a:lnSpc>
            </a:pPr>
            <a:endParaRPr lang="en-US" sz="1800" dirty="0"/>
          </a:p>
        </p:txBody>
      </p:sp>
    </p:spTree>
    <p:extLst>
      <p:ext uri="{BB962C8B-B14F-4D97-AF65-F5344CB8AC3E}">
        <p14:creationId xmlns:p14="http://schemas.microsoft.com/office/powerpoint/2010/main" val="629606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7413709-F7BA-9A9E-CDF1-9B627E3D5A43}"/>
              </a:ext>
            </a:extLst>
          </p:cNvPr>
          <p:cNvPicPr>
            <a:picLocks noGrp="1" noChangeAspect="1"/>
          </p:cNvPicPr>
          <p:nvPr>
            <p:ph idx="1"/>
          </p:nvPr>
        </p:nvPicPr>
        <p:blipFill rotWithShape="1">
          <a:blip r:embed="rId2"/>
          <a:srcRect t="8315"/>
          <a:stretch/>
        </p:blipFill>
        <p:spPr>
          <a:xfrm>
            <a:off x="817672" y="819807"/>
            <a:ext cx="10575541" cy="5678621"/>
          </a:xfrm>
          <a:prstGeom prst="rect">
            <a:avLst/>
          </a:prstGeom>
        </p:spPr>
      </p:pic>
      <p:sp>
        <p:nvSpPr>
          <p:cNvPr id="6" name="TextBox 5">
            <a:extLst>
              <a:ext uri="{FF2B5EF4-FFF2-40B4-BE49-F238E27FC236}">
                <a16:creationId xmlns:a16="http://schemas.microsoft.com/office/drawing/2014/main" id="{5CF0123C-FDDC-9D76-D1B3-0184A75570B5}"/>
              </a:ext>
            </a:extLst>
          </p:cNvPr>
          <p:cNvSpPr txBox="1"/>
          <p:nvPr/>
        </p:nvSpPr>
        <p:spPr>
          <a:xfrm>
            <a:off x="2144110" y="0"/>
            <a:ext cx="8492359"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Disease ER Diagram</a:t>
            </a:r>
          </a:p>
        </p:txBody>
      </p:sp>
    </p:spTree>
    <p:extLst>
      <p:ext uri="{BB962C8B-B14F-4D97-AF65-F5344CB8AC3E}">
        <p14:creationId xmlns:p14="http://schemas.microsoft.com/office/powerpoint/2010/main" val="180167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C540-6DC7-5F76-7885-2FFBD91B4BF5}"/>
              </a:ext>
            </a:extLst>
          </p:cNvPr>
          <p:cNvSpPr>
            <a:spLocks noGrp="1"/>
          </p:cNvSpPr>
          <p:nvPr>
            <p:ph type="title"/>
          </p:nvPr>
        </p:nvSpPr>
        <p:spPr>
          <a:xfrm>
            <a:off x="838200" y="280056"/>
            <a:ext cx="10515600" cy="1325563"/>
          </a:xfrm>
        </p:spPr>
        <p:txBody>
          <a:bodyPr>
            <a:normAutofit/>
          </a:bodyPr>
          <a:lstStyle/>
          <a:p>
            <a:pPr algn="ctr"/>
            <a:r>
              <a:rPr lang="en-US" sz="5400" b="1" kern="100" dirty="0">
                <a:latin typeface="Times New Roman" panose="02020603050405020304" pitchFamily="18" charset="0"/>
                <a:cs typeface="Times New Roman" panose="02020603050405020304" pitchFamily="18" charset="0"/>
              </a:rPr>
              <a:t>Database Data Dictionary</a:t>
            </a:r>
            <a:endParaRPr lang="en-US" sz="5400" dirty="0"/>
          </a:p>
        </p:txBody>
      </p:sp>
      <p:pic>
        <p:nvPicPr>
          <p:cNvPr id="4" name="Content Placeholder 3">
            <a:extLst>
              <a:ext uri="{FF2B5EF4-FFF2-40B4-BE49-F238E27FC236}">
                <a16:creationId xmlns:a16="http://schemas.microsoft.com/office/drawing/2014/main" id="{3A97F94E-FE00-F7B7-9561-DA05A1AD60FD}"/>
              </a:ext>
            </a:extLst>
          </p:cNvPr>
          <p:cNvPicPr>
            <a:picLocks noGrp="1" noChangeAspect="1"/>
          </p:cNvPicPr>
          <p:nvPr>
            <p:ph idx="1"/>
          </p:nvPr>
        </p:nvPicPr>
        <p:blipFill rotWithShape="1">
          <a:blip r:embed="rId2"/>
          <a:srcRect l="857"/>
          <a:stretch/>
        </p:blipFill>
        <p:spPr>
          <a:xfrm>
            <a:off x="1671638" y="1805644"/>
            <a:ext cx="3957627" cy="4895193"/>
          </a:xfrm>
          <a:prstGeom prst="rect">
            <a:avLst/>
          </a:prstGeom>
        </p:spPr>
      </p:pic>
      <p:pic>
        <p:nvPicPr>
          <p:cNvPr id="5" name="Picture 4">
            <a:extLst>
              <a:ext uri="{FF2B5EF4-FFF2-40B4-BE49-F238E27FC236}">
                <a16:creationId xmlns:a16="http://schemas.microsoft.com/office/drawing/2014/main" id="{9EDB32BB-8C8E-765C-953A-965052F5A421}"/>
              </a:ext>
            </a:extLst>
          </p:cNvPr>
          <p:cNvPicPr>
            <a:picLocks noChangeAspect="1"/>
          </p:cNvPicPr>
          <p:nvPr/>
        </p:nvPicPr>
        <p:blipFill>
          <a:blip r:embed="rId3"/>
          <a:stretch>
            <a:fillRect/>
          </a:stretch>
        </p:blipFill>
        <p:spPr>
          <a:xfrm>
            <a:off x="6276976" y="1805644"/>
            <a:ext cx="3847298" cy="4921638"/>
          </a:xfrm>
          <a:prstGeom prst="rect">
            <a:avLst/>
          </a:prstGeom>
        </p:spPr>
      </p:pic>
    </p:spTree>
    <p:extLst>
      <p:ext uri="{BB962C8B-B14F-4D97-AF65-F5344CB8AC3E}">
        <p14:creationId xmlns:p14="http://schemas.microsoft.com/office/powerpoint/2010/main" val="28472369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65713-7ECB-1660-D4F8-4C146EE8FAFA}"/>
              </a:ext>
            </a:extLst>
          </p:cNvPr>
          <p:cNvSpPr>
            <a:spLocks noGrp="1"/>
          </p:cNvSpPr>
          <p:nvPr>
            <p:ph type="title"/>
          </p:nvPr>
        </p:nvSpPr>
        <p:spPr>
          <a:xfrm>
            <a:off x="771215" y="365125"/>
            <a:ext cx="10777538" cy="1470025"/>
          </a:xfrm>
        </p:spPr>
        <p:txBody>
          <a:bodyPr/>
          <a:lstStyle/>
          <a:p>
            <a:pPr algn="ctr"/>
            <a:r>
              <a:rPr lang="en-US" sz="4800" b="1" kern="100" dirty="0">
                <a:latin typeface="Times New Roman" panose="02020603050405020304" pitchFamily="18" charset="0"/>
                <a:cs typeface="Times New Roman" panose="02020603050405020304" pitchFamily="18" charset="0"/>
              </a:rPr>
              <a:t>Data Dictionary</a:t>
            </a:r>
            <a:endParaRPr lang="en-US" dirty="0"/>
          </a:p>
        </p:txBody>
      </p:sp>
      <p:pic>
        <p:nvPicPr>
          <p:cNvPr id="4" name="Content Placeholder 3">
            <a:extLst>
              <a:ext uri="{FF2B5EF4-FFF2-40B4-BE49-F238E27FC236}">
                <a16:creationId xmlns:a16="http://schemas.microsoft.com/office/drawing/2014/main" id="{C1E992F4-0001-BAF4-DF0B-CA51699FC7CC}"/>
              </a:ext>
            </a:extLst>
          </p:cNvPr>
          <p:cNvPicPr>
            <a:picLocks noGrp="1" noChangeAspect="1"/>
          </p:cNvPicPr>
          <p:nvPr>
            <p:ph idx="1"/>
          </p:nvPr>
        </p:nvPicPr>
        <p:blipFill>
          <a:blip r:embed="rId2"/>
          <a:stretch>
            <a:fillRect/>
          </a:stretch>
        </p:blipFill>
        <p:spPr>
          <a:xfrm>
            <a:off x="2946571" y="1835150"/>
            <a:ext cx="6426826" cy="5022850"/>
          </a:xfrm>
          <a:prstGeom prst="rect">
            <a:avLst/>
          </a:prstGeom>
        </p:spPr>
      </p:pic>
    </p:spTree>
    <p:extLst>
      <p:ext uri="{BB962C8B-B14F-4D97-AF65-F5344CB8AC3E}">
        <p14:creationId xmlns:p14="http://schemas.microsoft.com/office/powerpoint/2010/main" val="1141803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B5EAB6-23B9-52AD-E6F1-30CFAE4A1AC9}"/>
              </a:ext>
            </a:extLst>
          </p:cNvPr>
          <p:cNvPicPr>
            <a:picLocks noChangeAspect="1"/>
          </p:cNvPicPr>
          <p:nvPr/>
        </p:nvPicPr>
        <p:blipFill>
          <a:blip r:embed="rId2"/>
          <a:stretch>
            <a:fillRect/>
          </a:stretch>
        </p:blipFill>
        <p:spPr>
          <a:xfrm>
            <a:off x="588673" y="1321592"/>
            <a:ext cx="5169176" cy="5085924"/>
          </a:xfrm>
          <a:prstGeom prst="rect">
            <a:avLst/>
          </a:prstGeom>
        </p:spPr>
      </p:pic>
      <p:pic>
        <p:nvPicPr>
          <p:cNvPr id="3" name="Picture 2">
            <a:extLst>
              <a:ext uri="{FF2B5EF4-FFF2-40B4-BE49-F238E27FC236}">
                <a16:creationId xmlns:a16="http://schemas.microsoft.com/office/drawing/2014/main" id="{F7A7EBBC-E5AA-E716-4003-4D03FB1F145F}"/>
              </a:ext>
            </a:extLst>
          </p:cNvPr>
          <p:cNvPicPr>
            <a:picLocks noChangeAspect="1"/>
          </p:cNvPicPr>
          <p:nvPr/>
        </p:nvPicPr>
        <p:blipFill>
          <a:blip r:embed="rId3"/>
          <a:stretch>
            <a:fillRect/>
          </a:stretch>
        </p:blipFill>
        <p:spPr>
          <a:xfrm>
            <a:off x="6096000" y="1321592"/>
            <a:ext cx="5507327" cy="5085924"/>
          </a:xfrm>
          <a:prstGeom prst="rect">
            <a:avLst/>
          </a:prstGeom>
        </p:spPr>
      </p:pic>
      <p:sp>
        <p:nvSpPr>
          <p:cNvPr id="7" name="TextBox 6">
            <a:extLst>
              <a:ext uri="{FF2B5EF4-FFF2-40B4-BE49-F238E27FC236}">
                <a16:creationId xmlns:a16="http://schemas.microsoft.com/office/drawing/2014/main" id="{8987F885-AF97-8DDA-F95F-5F72D47AEADC}"/>
              </a:ext>
            </a:extLst>
          </p:cNvPr>
          <p:cNvSpPr txBox="1"/>
          <p:nvPr/>
        </p:nvSpPr>
        <p:spPr>
          <a:xfrm>
            <a:off x="2825350" y="184576"/>
            <a:ext cx="7758113" cy="830997"/>
          </a:xfrm>
          <a:prstGeom prst="rect">
            <a:avLst/>
          </a:prstGeom>
          <a:noFill/>
        </p:spPr>
        <p:txBody>
          <a:bodyPr wrap="square">
            <a:spAutoFit/>
          </a:bodyPr>
          <a:lstStyle/>
          <a:p>
            <a:r>
              <a:rPr lang="en-US" dirty="0"/>
              <a:t> </a:t>
            </a:r>
            <a:r>
              <a:rPr lang="en-US" sz="4800" b="1" kern="100" dirty="0">
                <a:latin typeface="Times New Roman" panose="02020603050405020304" pitchFamily="18" charset="0"/>
                <a:ea typeface="+mj-ea"/>
                <a:cs typeface="Times New Roman" panose="02020603050405020304" pitchFamily="18" charset="0"/>
              </a:rPr>
              <a:t>Data Definition Language</a:t>
            </a:r>
          </a:p>
        </p:txBody>
      </p:sp>
    </p:spTree>
    <p:extLst>
      <p:ext uri="{BB962C8B-B14F-4D97-AF65-F5344CB8AC3E}">
        <p14:creationId xmlns:p14="http://schemas.microsoft.com/office/powerpoint/2010/main" val="2894844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4F9B7-EACE-8B17-CFA5-2A529BDB43BB}"/>
              </a:ext>
            </a:extLst>
          </p:cNvPr>
          <p:cNvPicPr>
            <a:picLocks noChangeAspect="1"/>
          </p:cNvPicPr>
          <p:nvPr/>
        </p:nvPicPr>
        <p:blipFill>
          <a:blip r:embed="rId2"/>
          <a:stretch>
            <a:fillRect/>
          </a:stretch>
        </p:blipFill>
        <p:spPr>
          <a:xfrm>
            <a:off x="166029" y="814388"/>
            <a:ext cx="5824101" cy="5286376"/>
          </a:xfrm>
          <a:prstGeom prst="rect">
            <a:avLst/>
          </a:prstGeom>
        </p:spPr>
      </p:pic>
      <p:pic>
        <p:nvPicPr>
          <p:cNvPr id="3" name="Picture 2">
            <a:extLst>
              <a:ext uri="{FF2B5EF4-FFF2-40B4-BE49-F238E27FC236}">
                <a16:creationId xmlns:a16="http://schemas.microsoft.com/office/drawing/2014/main" id="{9B12DA9C-202A-4387-22A1-680EB0CB9F43}"/>
              </a:ext>
            </a:extLst>
          </p:cNvPr>
          <p:cNvPicPr>
            <a:picLocks noChangeAspect="1"/>
          </p:cNvPicPr>
          <p:nvPr/>
        </p:nvPicPr>
        <p:blipFill>
          <a:blip r:embed="rId3"/>
          <a:stretch>
            <a:fillRect/>
          </a:stretch>
        </p:blipFill>
        <p:spPr>
          <a:xfrm>
            <a:off x="6162950" y="942976"/>
            <a:ext cx="5671233" cy="5157788"/>
          </a:xfrm>
          <a:prstGeom prst="rect">
            <a:avLst/>
          </a:prstGeom>
        </p:spPr>
      </p:pic>
    </p:spTree>
    <p:extLst>
      <p:ext uri="{BB962C8B-B14F-4D97-AF65-F5344CB8AC3E}">
        <p14:creationId xmlns:p14="http://schemas.microsoft.com/office/powerpoint/2010/main" val="516944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3715F85-D46A-7A02-328C-702AB76FC80F}"/>
              </a:ext>
            </a:extLst>
          </p:cNvPr>
          <p:cNvSpPr txBox="1">
            <a:spLocks/>
          </p:cNvSpPr>
          <p:nvPr/>
        </p:nvSpPr>
        <p:spPr>
          <a:xfrm>
            <a:off x="5957888" y="690729"/>
            <a:ext cx="6234112" cy="1165860"/>
          </a:xfrm>
          <a:prstGeom prst="rect">
            <a:avLst/>
          </a:prstGeom>
        </p:spPr>
        <p:txBody>
          <a:bodyPr>
            <a:normAutofit fontScale="92500"/>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b="1" dirty="0">
                <a:latin typeface="Times New Roman" panose="02020603050405020304" pitchFamily="18" charset="0"/>
                <a:cs typeface="Times New Roman" panose="02020603050405020304" pitchFamily="18" charset="0"/>
              </a:rPr>
              <a:t>2. Examining the relationship between race and disease propensity: </a:t>
            </a:r>
            <a:r>
              <a:rPr lang="en-US" sz="2200" dirty="0">
                <a:latin typeface="Times New Roman" panose="02020603050405020304" pitchFamily="18" charset="0"/>
                <a:cs typeface="Times New Roman" panose="02020603050405020304" pitchFamily="18" charset="0"/>
              </a:rPr>
              <a:t>This query returns the average propensity value for each race and disease combination.</a:t>
            </a:r>
          </a:p>
          <a:p>
            <a:pPr marL="0" indent="0">
              <a:buFont typeface="Arial" panose="020B0604020202020204" pitchFamily="34" charset="0"/>
              <a:buNone/>
            </a:pPr>
            <a:endParaRPr lang="en-US" sz="2200" dirty="0">
              <a:latin typeface="Times New Roman" panose="02020603050405020304" pitchFamily="18" charset="0"/>
              <a:cs typeface="Times New Roman" panose="02020603050405020304" pitchFamily="18" charset="0"/>
            </a:endParaRPr>
          </a:p>
        </p:txBody>
      </p:sp>
      <p:sp>
        <p:nvSpPr>
          <p:cNvPr id="3" name="Text Placeholder 3">
            <a:extLst>
              <a:ext uri="{FF2B5EF4-FFF2-40B4-BE49-F238E27FC236}">
                <a16:creationId xmlns:a16="http://schemas.microsoft.com/office/drawing/2014/main" id="{1FB8AFD5-EA95-C43A-5936-1A822A7BE53A}"/>
              </a:ext>
            </a:extLst>
          </p:cNvPr>
          <p:cNvSpPr txBox="1">
            <a:spLocks/>
          </p:cNvSpPr>
          <p:nvPr/>
        </p:nvSpPr>
        <p:spPr>
          <a:xfrm>
            <a:off x="405364" y="645479"/>
            <a:ext cx="5552524" cy="1165860"/>
          </a:xfrm>
          <a:prstGeom prst="rect">
            <a:avLst/>
          </a:prstGeom>
        </p:spPr>
        <p:txBody>
          <a:bodyPr>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latin typeface="Times New Roman" panose="02020603050405020304" pitchFamily="18" charset="0"/>
                <a:cs typeface="Times New Roman" panose="02020603050405020304" pitchFamily="18" charset="0"/>
              </a:rPr>
              <a:t>1. Analyzing trends in disease prevalence:</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This query returns the number of cases and the average severity of each disease.</a:t>
            </a:r>
            <a:endParaRPr lang="en-US" sz="2000" dirty="0"/>
          </a:p>
        </p:txBody>
      </p:sp>
      <p:pic>
        <p:nvPicPr>
          <p:cNvPr id="4" name="Picture 3" descr="A screenshot of a computer&#10;&#10;Description automatically generated">
            <a:extLst>
              <a:ext uri="{FF2B5EF4-FFF2-40B4-BE49-F238E27FC236}">
                <a16:creationId xmlns:a16="http://schemas.microsoft.com/office/drawing/2014/main" id="{8DD0F170-625C-9D35-2EAD-7CF84D16B15F}"/>
              </a:ext>
            </a:extLst>
          </p:cNvPr>
          <p:cNvPicPr>
            <a:picLocks noChangeAspect="1"/>
          </p:cNvPicPr>
          <p:nvPr/>
        </p:nvPicPr>
        <p:blipFill rotWithShape="1">
          <a:blip r:embed="rId2"/>
          <a:srcRect r="6067" b="6414"/>
          <a:stretch/>
        </p:blipFill>
        <p:spPr>
          <a:xfrm>
            <a:off x="405364" y="1811339"/>
            <a:ext cx="5342979" cy="502076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33DFA38-BB8F-FAA5-5268-0690E335A001}"/>
              </a:ext>
            </a:extLst>
          </p:cNvPr>
          <p:cNvPicPr>
            <a:picLocks noChangeAspect="1"/>
          </p:cNvPicPr>
          <p:nvPr/>
        </p:nvPicPr>
        <p:blipFill>
          <a:blip r:embed="rId3"/>
          <a:stretch>
            <a:fillRect/>
          </a:stretch>
        </p:blipFill>
        <p:spPr>
          <a:xfrm>
            <a:off x="5957888" y="2112557"/>
            <a:ext cx="5985910" cy="4719548"/>
          </a:xfrm>
          <a:prstGeom prst="rect">
            <a:avLst/>
          </a:prstGeom>
        </p:spPr>
      </p:pic>
      <p:sp>
        <p:nvSpPr>
          <p:cNvPr id="7" name="TextBox 6">
            <a:extLst>
              <a:ext uri="{FF2B5EF4-FFF2-40B4-BE49-F238E27FC236}">
                <a16:creationId xmlns:a16="http://schemas.microsoft.com/office/drawing/2014/main" id="{3E78305D-7E2B-80BE-0DB7-7DDD55E5F887}"/>
              </a:ext>
            </a:extLst>
          </p:cNvPr>
          <p:cNvSpPr txBox="1"/>
          <p:nvPr/>
        </p:nvSpPr>
        <p:spPr>
          <a:xfrm>
            <a:off x="2686840" y="20179"/>
            <a:ext cx="6123006" cy="584775"/>
          </a:xfrm>
          <a:prstGeom prst="rect">
            <a:avLst/>
          </a:prstGeom>
          <a:noFill/>
        </p:spPr>
        <p:txBody>
          <a:bodyPr wrap="square">
            <a:spAutoFit/>
          </a:bodyPr>
          <a:lstStyle/>
          <a:p>
            <a:pPr algn="ctr"/>
            <a:r>
              <a:rPr lang="en-IN" sz="3200" b="1" dirty="0">
                <a:latin typeface="Times New Roman" panose="02020603050405020304" pitchFamily="18" charset="0"/>
                <a:ea typeface="+mj-ea"/>
                <a:cs typeface="Times New Roman" panose="02020603050405020304" pitchFamily="18" charset="0"/>
              </a:rPr>
              <a:t>Operational Queries</a:t>
            </a:r>
            <a:endParaRPr lang="en-US" sz="3200" b="1"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530760443"/>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themeOverride>
</file>

<file path=ppt/theme/themeOverride2.xml><?xml version="1.0" encoding="utf-8"?>
<a:themeOverride xmlns:a="http://schemas.openxmlformats.org/drawingml/2006/main">
  <a:clrScheme name="AnalogousFromLightSeedLeftStep">
    <a:dk1>
      <a:srgbClr val="000000"/>
    </a:dk1>
    <a:lt1>
      <a:srgbClr val="FFFFFF"/>
    </a:lt1>
    <a:dk2>
      <a:srgbClr val="41243E"/>
    </a:dk2>
    <a:lt2>
      <a:srgbClr val="E2E6E8"/>
    </a:lt2>
    <a:accent1>
      <a:srgbClr val="C39983"/>
    </a:accent1>
    <a:accent2>
      <a:srgbClr val="BF7A7F"/>
    </a:accent2>
    <a:accent3>
      <a:srgbClr val="CB92AE"/>
    </a:accent3>
    <a:accent4>
      <a:srgbClr val="BF7AB9"/>
    </a:accent4>
    <a:accent5>
      <a:srgbClr val="B892CB"/>
    </a:accent5>
    <a:accent6>
      <a:srgbClr val="8B7ABF"/>
    </a:accent6>
    <a:hlink>
      <a:srgbClr val="5B879D"/>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6648</TotalTime>
  <Words>1237</Words>
  <Application>Microsoft Macintosh PowerPoint</Application>
  <PresentationFormat>Widescreen</PresentationFormat>
  <Paragraphs>81</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Aptos</vt:lpstr>
      <vt:lpstr>Arial</vt:lpstr>
      <vt:lpstr>Calibri</vt:lpstr>
      <vt:lpstr>Modern Love</vt:lpstr>
      <vt:lpstr>Segoe UI</vt:lpstr>
      <vt:lpstr>Symbol</vt:lpstr>
      <vt:lpstr>The Hand</vt:lpstr>
      <vt:lpstr>Times New Roman</vt:lpstr>
      <vt:lpstr>Wingdings</vt:lpstr>
      <vt:lpstr>SketchyVTI</vt:lpstr>
      <vt:lpstr>DISEASE DATABASE MANAGEMENT</vt:lpstr>
      <vt:lpstr>Introduction</vt:lpstr>
      <vt:lpstr>Business Problem</vt:lpstr>
      <vt:lpstr>PowerPoint Presentation</vt:lpstr>
      <vt:lpstr>Database Data Dictionary</vt:lpstr>
      <vt:lpstr>Data Dictionary</vt:lpstr>
      <vt:lpstr>PowerPoint Presentation</vt:lpstr>
      <vt:lpstr>PowerPoint Presentation</vt:lpstr>
      <vt:lpstr>PowerPoint Presentation</vt:lpstr>
      <vt:lpstr>PowerPoint Presentation</vt:lpstr>
      <vt:lpstr>Snowflake Disease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DISEASE DATABASE MANAGEMENT</dc:title>
  <dc:creator>Mamatha Singh [student]</dc:creator>
  <cp:lastModifiedBy>Mamatha Singh [student]</cp:lastModifiedBy>
  <cp:revision>5</cp:revision>
  <dcterms:created xsi:type="dcterms:W3CDTF">2024-05-03T00:27:50Z</dcterms:created>
  <dcterms:modified xsi:type="dcterms:W3CDTF">2024-05-10T03:25:01Z</dcterms:modified>
</cp:coreProperties>
</file>